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4"/>
    <p:sldMasterId id="2147484243" r:id="rId5"/>
  </p:sldMasterIdLst>
  <p:notesMasterIdLst>
    <p:notesMasterId r:id="rId53"/>
  </p:notesMasterIdLst>
  <p:handoutMasterIdLst>
    <p:handoutMasterId r:id="rId54"/>
  </p:handoutMasterIdLst>
  <p:sldIdLst>
    <p:sldId id="1228" r:id="rId6"/>
    <p:sldId id="1309" r:id="rId7"/>
    <p:sldId id="1322" r:id="rId8"/>
    <p:sldId id="1320" r:id="rId9"/>
    <p:sldId id="1323" r:id="rId10"/>
    <p:sldId id="1325" r:id="rId11"/>
    <p:sldId id="1390" r:id="rId12"/>
    <p:sldId id="1391" r:id="rId13"/>
    <p:sldId id="1237" r:id="rId14"/>
    <p:sldId id="1354" r:id="rId15"/>
    <p:sldId id="1313" r:id="rId16"/>
    <p:sldId id="1324" r:id="rId17"/>
    <p:sldId id="1331" r:id="rId18"/>
    <p:sldId id="1326" r:id="rId19"/>
    <p:sldId id="1327" r:id="rId20"/>
    <p:sldId id="1328" r:id="rId21"/>
    <p:sldId id="1329" r:id="rId22"/>
    <p:sldId id="1330" r:id="rId23"/>
    <p:sldId id="1392" r:id="rId24"/>
    <p:sldId id="1333" r:id="rId25"/>
    <p:sldId id="1334" r:id="rId26"/>
    <p:sldId id="1335" r:id="rId27"/>
    <p:sldId id="1336" r:id="rId28"/>
    <p:sldId id="1388" r:id="rId29"/>
    <p:sldId id="1337" r:id="rId30"/>
    <p:sldId id="1338" r:id="rId31"/>
    <p:sldId id="1396" r:id="rId32"/>
    <p:sldId id="1394" r:id="rId33"/>
    <p:sldId id="1395" r:id="rId34"/>
    <p:sldId id="1397" r:id="rId35"/>
    <p:sldId id="1393" r:id="rId36"/>
    <p:sldId id="1339" r:id="rId37"/>
    <p:sldId id="1340" r:id="rId38"/>
    <p:sldId id="1341" r:id="rId39"/>
    <p:sldId id="1342" r:id="rId40"/>
    <p:sldId id="1343" r:id="rId41"/>
    <p:sldId id="1344" r:id="rId42"/>
    <p:sldId id="1345" r:id="rId43"/>
    <p:sldId id="1346" r:id="rId44"/>
    <p:sldId id="1347" r:id="rId45"/>
    <p:sldId id="1348" r:id="rId46"/>
    <p:sldId id="1349" r:id="rId47"/>
    <p:sldId id="1350" r:id="rId48"/>
    <p:sldId id="1351" r:id="rId49"/>
    <p:sldId id="1352" r:id="rId50"/>
    <p:sldId id="1353" r:id="rId51"/>
    <p:sldId id="1355" r:id="rId52"/>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Microsoft Research- White Template 16x9" id="{6DD5C800-9A2C-4823-B056-4AFFC9A97500}">
          <p14:sldIdLst>
            <p14:sldId id="1228"/>
            <p14:sldId id="1309"/>
            <p14:sldId id="1322"/>
            <p14:sldId id="1320"/>
            <p14:sldId id="1323"/>
            <p14:sldId id="1325"/>
            <p14:sldId id="1390"/>
            <p14:sldId id="1391"/>
            <p14:sldId id="1237"/>
            <p14:sldId id="1354"/>
            <p14:sldId id="1313"/>
            <p14:sldId id="1324"/>
            <p14:sldId id="1331"/>
            <p14:sldId id="1326"/>
            <p14:sldId id="1327"/>
            <p14:sldId id="1328"/>
            <p14:sldId id="1329"/>
            <p14:sldId id="1330"/>
            <p14:sldId id="1392"/>
            <p14:sldId id="1333"/>
            <p14:sldId id="1334"/>
            <p14:sldId id="1335"/>
            <p14:sldId id="1336"/>
            <p14:sldId id="1388"/>
            <p14:sldId id="1337"/>
            <p14:sldId id="1338"/>
            <p14:sldId id="1396"/>
            <p14:sldId id="1394"/>
            <p14:sldId id="1395"/>
            <p14:sldId id="1397"/>
            <p14:sldId id="1393"/>
            <p14:sldId id="1339"/>
            <p14:sldId id="1340"/>
            <p14:sldId id="1341"/>
            <p14:sldId id="1342"/>
            <p14:sldId id="1343"/>
            <p14:sldId id="1344"/>
            <p14:sldId id="1345"/>
            <p14:sldId id="1346"/>
            <p14:sldId id="1347"/>
            <p14:sldId id="1348"/>
            <p14:sldId id="1349"/>
            <p14:sldId id="1350"/>
            <p14:sldId id="1351"/>
            <p14:sldId id="1352"/>
            <p14:sldId id="1353"/>
            <p14:sldId id="1355"/>
          </p14:sldIdLst>
        </p14:section>
      </p14:sectionLst>
    </p:ext>
    <p:ext uri="{EFAFB233-063F-42B5-8137-9DF3F51BA10A}">
      <p15:sldGuideLst xmlns:p15="http://schemas.microsoft.com/office/powerpoint/2012/main">
        <p15:guide id="1" orient="horz" pos="2203">
          <p15:clr>
            <a:srgbClr val="A4A3A4"/>
          </p15:clr>
        </p15:guide>
        <p15:guide id="2" pos="3917">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06CB2"/>
    <a:srgbClr val="316DB3"/>
    <a:srgbClr val="185BAA"/>
    <a:srgbClr val="1C3E82"/>
    <a:srgbClr val="FDFDFD"/>
    <a:srgbClr val="006EB9"/>
    <a:srgbClr val="125AAA"/>
    <a:srgbClr val="1458A8"/>
    <a:srgbClr val="00188F"/>
    <a:srgbClr val="01499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510" autoAdjust="0"/>
    <p:restoredTop sz="95232" autoAdjust="0"/>
  </p:normalViewPr>
  <p:slideViewPr>
    <p:cSldViewPr snapToGrid="0">
      <p:cViewPr varScale="1">
        <p:scale>
          <a:sx n="59" d="100"/>
          <a:sy n="59" d="100"/>
        </p:scale>
        <p:origin x="804" y="45"/>
      </p:cViewPr>
      <p:guideLst>
        <p:guide orient="horz" pos="2203"/>
        <p:guide pos="3917"/>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80" d="100"/>
        <a:sy n="180" d="100"/>
      </p:scale>
      <p:origin x="0" y="-28722"/>
    </p:cViewPr>
  </p:sorterViewPr>
  <p:notesViewPr>
    <p:cSldViewPr snapToGrid="0" showGuides="1">
      <p:cViewPr varScale="1">
        <p:scale>
          <a:sx n="80" d="100"/>
          <a:sy n="80" d="100"/>
        </p:scale>
        <p:origin x="3198" y="96"/>
      </p:cViewPr>
      <p:guideLst>
        <p:guide orient="horz" pos="2880"/>
        <p:guide pos="2160"/>
      </p:guideLst>
    </p:cSldViewPr>
  </p:notesViewPr>
  <p:gridSpacing cx="91439" cy="91439"/>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commentAuthors" Target="commentAuthor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slide" Target="slides/slide36.xml"/><Relationship Id="rId54"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notesMaster" Target="notesMasters/notesMaster1.xml"/><Relationship Id="rId58"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viewProps" Target="viewProp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presProps" Target="presProps.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a:latin typeface="Segoe UI" pitchFamily="34" charset="0"/>
              </a:rPr>
              <a:t>Microsoft Research 2013</a:t>
            </a: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5B6A60E7-2D53-4E43-BBED-95418411E14A}" type="datetime8">
              <a:rPr lang="en-US" smtClean="0">
                <a:latin typeface="Segoe UI" pitchFamily="34" charset="0"/>
              </a:rPr>
              <a:t>6/19/2017 12:38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a:t>Microsoft Research 2013</a:t>
            </a:r>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2DFDA5C7-BBAE-481E-8BF7-731156A2E2C1}" type="datetime8">
              <a:rPr lang="en-US" smtClean="0"/>
              <a:t>6/19/2017 12:38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Microsoft Research 2013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DFDA5C7-BBAE-481E-8BF7-731156A2E2C1}" type="datetime8">
              <a:rPr lang="en-US" smtClean="0"/>
              <a:t>6/19/2017 12:38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39313321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Microsoft Research 2013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DFDA5C7-BBAE-481E-8BF7-731156A2E2C1}" type="datetime8">
              <a:rPr lang="en-US" smtClean="0"/>
              <a:t>6/19/2017 12:38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8279656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11</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6/19/2017 12:38 PM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22677906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12</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6/19/2017 12:38 PM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39691972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13</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6/19/2017 12:38 PM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27876334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14</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6/19/2017 12:38 PM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15736743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15</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6/19/2017 12:38 PM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12196955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16</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6/19/2017 12:38 PM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16911756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17</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6/19/2017 12:38 PM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28261602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18</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6/19/2017 12:38 PM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1717693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19</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6/19/2017 12:38 PM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32490661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2</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6/19/2017 12:38 PM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1288706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20</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6/19/2017 12:38 PM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24683189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21</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6/19/2017 12:38 PM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22133485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22</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6/19/2017 12:38 PM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31794601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23</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6/19/2017 12:38 PM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170253250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24</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6/19/2017 12:38 PM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125944248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25</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6/19/2017 12:38 PM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311830255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26</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6/19/2017 12:38 PM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294914853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30</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6/20/2017 5:25 AM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140562500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32</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6/19/2017 12:38 PM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10290578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33</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6/19/2017 12:38 PM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38013062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3</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6/19/2017 12:38 PM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350497411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34</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6/19/2017 12:38 PM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395240005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35</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6/19/2017 12:38 PM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219625430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36</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6/19/2017 12:38 PM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331965270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37</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6/19/2017 12:38 PM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218581346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38</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6/19/2017 12:38 PM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61532446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39</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6/19/2017 12:38 PM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69832616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40</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6/19/2017 12:38 PM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300926773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41</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6/19/2017 12:38 PM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281521725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42</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6/19/2017 12:38 PM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108615961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43</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6/19/2017 12:38 PM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7843437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4</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6/19/2017 12:38 PM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149832542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44</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6/19/2017 12:38 PM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309694884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45</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6/19/2017 12:38 PM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147431139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46</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6/19/2017 12:38 PM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409542437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47</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6/19/2017 12:38 PM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10430639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5</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6/19/2017 12:38 PM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42114989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6</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6/19/2017 12:38 PM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4267957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7</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6/19/2017 12:38 PM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38764090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8</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6/19/2017 12:38 PM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26425853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Microsoft Research 2013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DFDA5C7-BBAE-481E-8BF7-731156A2E2C1}" type="datetime8">
              <a:rPr lang="en-US" smtClean="0"/>
              <a:t>6/19/2017 12:38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188085999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6.png"/><Relationship Id="rId1" Type="http://schemas.openxmlformats.org/officeDocument/2006/relationships/slideMaster" Target="../slideMasters/slideMaster2.xml"/><Relationship Id="rId5" Type="http://schemas.openxmlformats.org/officeDocument/2006/relationships/image" Target="../media/image4.png"/><Relationship Id="rId4" Type="http://schemas.openxmlformats.org/officeDocument/2006/relationships/image" Target="../media/image7.emf"/></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7.emf"/></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 Id="rId5" Type="http://schemas.openxmlformats.org/officeDocument/2006/relationships/image" Target="../media/image4.png"/><Relationship Id="rId4" Type="http://schemas.openxmlformats.org/officeDocument/2006/relationships/image" Target="../media/image7.emf"/></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Master" Target="../slideMasters/slideMaster2.xml"/><Relationship Id="rId4" Type="http://schemas.openxmlformats.org/officeDocument/2006/relationships/image" Target="../media/image7.emf"/></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6.png"/><Relationship Id="rId1" Type="http://schemas.openxmlformats.org/officeDocument/2006/relationships/slideMaster" Target="../slideMasters/slideMaster2.xml"/><Relationship Id="rId5" Type="http://schemas.openxmlformats.org/officeDocument/2006/relationships/image" Target="../media/image7.emf"/><Relationship Id="rId4" Type="http://schemas.openxmlformats.org/officeDocument/2006/relationships/image" Target="../media/image3.png"/></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10.emf"/></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11.jpeg"/><Relationship Id="rId1" Type="http://schemas.openxmlformats.org/officeDocument/2006/relationships/slideMaster" Target="../slideMasters/slideMaster1.xml"/><Relationship Id="rId4" Type="http://schemas.openxmlformats.org/officeDocument/2006/relationships/image" Target="../media/image10.emf"/></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7.emf"/></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bg bwMode="ltGray">
      <p:bgPr>
        <a:solidFill>
          <a:srgbClr val="006EB9"/>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t="12407" b="31351"/>
          <a:stretch/>
        </p:blipFill>
        <p:spPr>
          <a:xfrm>
            <a:off x="-1" y="0"/>
            <a:ext cx="12436475" cy="6994526"/>
          </a:xfrm>
          <a:prstGeom prst="rect">
            <a:avLst/>
          </a:prstGeom>
          <a:noFill/>
          <a:ln>
            <a:noFill/>
          </a:ln>
        </p:spPr>
      </p:pic>
      <p:pic>
        <p:nvPicPr>
          <p:cNvPr id="15" name="Picture 14"/>
          <p:cNvPicPr>
            <a:picLocks noChangeAspect="1"/>
          </p:cNvPicPr>
          <p:nvPr userDrawn="1"/>
        </p:nvPicPr>
        <p:blipFill>
          <a:blip r:embed="rId3"/>
          <a:stretch>
            <a:fillRect/>
          </a:stretch>
        </p:blipFill>
        <p:spPr>
          <a:xfrm>
            <a:off x="495300" y="2488813"/>
            <a:ext cx="5580001" cy="551250"/>
          </a:xfrm>
          <a:prstGeom prst="rect">
            <a:avLst/>
          </a:prstGeom>
        </p:spPr>
      </p:pic>
      <p:pic>
        <p:nvPicPr>
          <p:cNvPr id="16" name="Picture 15"/>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white">
          <a:xfrm>
            <a:off x="10333038" y="6163073"/>
            <a:ext cx="1643341" cy="352027"/>
          </a:xfrm>
          <a:prstGeom prst="rect">
            <a:avLst/>
          </a:prstGeom>
        </p:spPr>
      </p:pic>
    </p:spTree>
    <p:extLst>
      <p:ext uri="{BB962C8B-B14F-4D97-AF65-F5344CB8AC3E}">
        <p14:creationId xmlns:p14="http://schemas.microsoft.com/office/powerpoint/2010/main" val="3432282617"/>
      </p:ext>
    </p:extLst>
  </p:cSld>
  <p:clrMapOvr>
    <a:masterClrMapping/>
  </p:clrMapOvr>
  <p:transition>
    <p:fade/>
  </p:transition>
  <p:extLst mod="1">
    <p:ext uri="{DCECCB84-F9BA-43D5-87BE-67443E8EF086}">
      <p15:sldGuideLst xmlns:p15="http://schemas.microsoft.com/office/powerpoint/2012/main">
        <p15:guide id="1" orient="horz" pos="302" userDrawn="1">
          <p15:clr>
            <a:srgbClr val="C35EA4"/>
          </p15:clr>
        </p15:guide>
        <p15:guide id="2" pos="288" userDrawn="1">
          <p15:clr>
            <a:srgbClr val="C35EA4"/>
          </p15:clr>
        </p15:guide>
        <p15:guide id="3" pos="7546" userDrawn="1">
          <p15:clr>
            <a:srgbClr val="C35EA4"/>
          </p15:clr>
        </p15:guide>
        <p15:guide id="4" orient="horz" pos="4104" userDrawn="1">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bg1">
                        <a:lumMod val="50000"/>
                      </a:schemeClr>
                    </a:gs>
                    <a:gs pos="0">
                      <a:schemeClr val="bg1">
                        <a:lumMod val="50000"/>
                      </a:schemeClr>
                    </a:gs>
                  </a:gsLst>
                  <a:lin ang="5400000" scaled="0"/>
                </a:gradFill>
              </a:defRPr>
            </a:lvl1pPr>
          </a:lstStyle>
          <a:p>
            <a:r>
              <a:rPr lang="en-US" dirty="0"/>
              <a:t>Section title</a:t>
            </a:r>
          </a:p>
        </p:txBody>
      </p:sp>
    </p:spTree>
    <p:extLst>
      <p:ext uri="{BB962C8B-B14F-4D97-AF65-F5344CB8AC3E}">
        <p14:creationId xmlns:p14="http://schemas.microsoft.com/office/powerpoint/2010/main" val="7625369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bg1">
                        <a:lumMod val="50000"/>
                      </a:schemeClr>
                    </a:gs>
                    <a:gs pos="0">
                      <a:schemeClr val="bg1">
                        <a:lumMod val="50000"/>
                      </a:schemeClr>
                    </a:gs>
                  </a:gsLst>
                  <a:lin ang="5400000" scaled="0"/>
                </a:gradFill>
              </a:defRPr>
            </a:lvl1pPr>
          </a:lstStyle>
          <a:p>
            <a:r>
              <a:rPr lang="en-US" dirty="0"/>
              <a:t>Section title</a:t>
            </a:r>
          </a:p>
        </p:txBody>
      </p:sp>
    </p:spTree>
    <p:extLst>
      <p:ext uri="{BB962C8B-B14F-4D97-AF65-F5344CB8AC3E}">
        <p14:creationId xmlns:p14="http://schemas.microsoft.com/office/powerpoint/2010/main" val="24722716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92881"/>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sz="2000"/>
            </a:lvl3pPr>
            <a:lvl4pPr marL="457200" indent="0">
              <a:buNone/>
              <a:defRPr sz="1800"/>
            </a:lvl4pPr>
            <a:lvl5pPr marL="685800" indent="0">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74816850"/>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92881"/>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sz="2000"/>
            </a:lvl3pPr>
            <a:lvl4pPr marL="457200" indent="0">
              <a:buNone/>
              <a:defRPr sz="1800"/>
            </a:lvl4pPr>
            <a:lvl5pPr marL="685800" indent="0">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43985228"/>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7" name="Content Placeholder 6"/>
          <p:cNvSpPr>
            <a:spLocks noGrp="1"/>
          </p:cNvSpPr>
          <p:nvPr>
            <p:ph sz="quarter" idx="10"/>
          </p:nvPr>
        </p:nvSpPr>
        <p:spPr>
          <a:xfrm>
            <a:off x="274638" y="1214438"/>
            <a:ext cx="11887200" cy="54832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53196831"/>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29941979"/>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sz="1800"/>
            </a:lvl4pPr>
            <a:lvl5pPr marL="685800" indent="0">
              <a:buNone/>
              <a:tabLst/>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sz="1800"/>
            </a:lvl4pPr>
            <a:lvl5pPr marL="685800" indent="0">
              <a:buNone/>
              <a:tabLst/>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6853403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sz="1800"/>
            </a:lvl4pPr>
            <a:lvl5pPr marL="685800" indent="0">
              <a:buNone/>
              <a:tabLst/>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sz="1800"/>
            </a:lvl4pPr>
            <a:lvl5pPr marL="685800" indent="0">
              <a:buNone/>
              <a:tabLst/>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18839873"/>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287338" indent="-287338">
              <a:spcBef>
                <a:spcPts val="1224"/>
              </a:spcBef>
              <a:buClr>
                <a:schemeClr val="tx1"/>
              </a:buClr>
              <a:buFont typeface="Arial" pitchFamily="34" charset="0"/>
              <a:buChar char="•"/>
              <a:defRPr sz="3600"/>
            </a:lvl1pPr>
            <a:lvl2pPr marL="531166" indent="-233195">
              <a:defRPr sz="2000"/>
            </a:lvl2pPr>
            <a:lvl3pPr marL="699585" indent="-168419">
              <a:tabLst/>
              <a:defRPr sz="2000"/>
            </a:lvl3pPr>
            <a:lvl4pPr marL="880958" indent="-181374">
              <a:defRPr sz="1800"/>
            </a:lvl4pPr>
            <a:lvl5pPr marL="1049377" indent="-168419">
              <a:tabLst/>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287338" indent="-287338">
              <a:spcBef>
                <a:spcPts val="1224"/>
              </a:spcBef>
              <a:buClr>
                <a:schemeClr val="tx1"/>
              </a:buClr>
              <a:buFont typeface="Arial" pitchFamily="34" charset="0"/>
              <a:buChar char="•"/>
              <a:defRPr sz="3600"/>
            </a:lvl1pPr>
            <a:lvl2pPr marL="531166" indent="-233195">
              <a:defRPr sz="2000"/>
            </a:lvl2pPr>
            <a:lvl3pPr marL="699585" indent="-168419">
              <a:tabLst/>
              <a:defRPr sz="2000"/>
            </a:lvl3pPr>
            <a:lvl4pPr marL="880958" indent="-181374">
              <a:defRPr sz="1800"/>
            </a:lvl4pPr>
            <a:lvl5pPr marL="1049377" indent="-168419">
              <a:tabLst/>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671501"/>
          </a:xfrm>
        </p:spPr>
        <p:txBody>
          <a:bodyPr wrap="square">
            <a:spAutoFit/>
          </a:bodyPr>
          <a:lstStyle>
            <a:lvl1pPr marL="287338" indent="-287338">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66" indent="-233195">
              <a:defRPr sz="2400"/>
            </a:lvl2pPr>
            <a:lvl3pPr marL="699585" indent="-168419">
              <a:tabLst/>
              <a:defRPr sz="24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671501"/>
          </a:xfrm>
        </p:spPr>
        <p:txBody>
          <a:bodyPr wrap="square">
            <a:spAutoFit/>
          </a:bodyPr>
          <a:lstStyle>
            <a:lvl1pPr marL="287338" indent="-287338">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66" indent="-233195">
              <a:defRPr sz="2400"/>
            </a:lvl2pPr>
            <a:lvl3pPr marL="699585" indent="-168419">
              <a:tabLst/>
              <a:defRPr sz="24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98371309"/>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3_Walkin">
    <p:bg bwMode="ltGray">
      <p:bgPr>
        <a:solidFill>
          <a:schemeClr val="bg1"/>
        </a:solidFill>
        <a:effectLst/>
      </p:bgPr>
    </p:bg>
    <p:spTree>
      <p:nvGrpSpPr>
        <p:cNvPr id="1" name=""/>
        <p:cNvGrpSpPr/>
        <p:nvPr/>
      </p:nvGrpSpPr>
      <p:grpSpPr>
        <a:xfrm>
          <a:off x="0" y="0"/>
          <a:ext cx="0" cy="0"/>
          <a:chOff x="0" y="0"/>
          <a:chExt cx="0" cy="0"/>
        </a:xfrm>
      </p:grpSpPr>
      <p:pic>
        <p:nvPicPr>
          <p:cNvPr id="15" name="Picture 1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516364" y="469053"/>
            <a:ext cx="1462911" cy="313376"/>
          </a:xfrm>
          <a:prstGeom prst="rect">
            <a:avLst/>
          </a:prstGeom>
        </p:spPr>
      </p:pic>
      <p:sp>
        <p:nvSpPr>
          <p:cNvPr id="16" name="Freeform 5"/>
          <p:cNvSpPr>
            <a:spLocks noEditPoints="1"/>
          </p:cNvSpPr>
          <p:nvPr userDrawn="1"/>
        </p:nvSpPr>
        <p:spPr bwMode="auto">
          <a:xfrm>
            <a:off x="4846638" y="2622117"/>
            <a:ext cx="6626093" cy="650876"/>
          </a:xfrm>
          <a:custGeom>
            <a:avLst/>
            <a:gdLst>
              <a:gd name="T0" fmla="*/ 67 w 1484"/>
              <a:gd name="T1" fmla="*/ 117 h 143"/>
              <a:gd name="T2" fmla="*/ 15 w 1484"/>
              <a:gd name="T3" fmla="*/ 141 h 143"/>
              <a:gd name="T4" fmla="*/ 63 w 1484"/>
              <a:gd name="T5" fmla="*/ 141 h 143"/>
              <a:gd name="T6" fmla="*/ 119 w 1484"/>
              <a:gd name="T7" fmla="*/ 53 h 143"/>
              <a:gd name="T8" fmla="*/ 173 w 1484"/>
              <a:gd name="T9" fmla="*/ 4 h 143"/>
              <a:gd name="T10" fmla="*/ 180 w 1484"/>
              <a:gd name="T11" fmla="*/ 21 h 143"/>
              <a:gd name="T12" fmla="*/ 165 w 1484"/>
              <a:gd name="T13" fmla="*/ 141 h 143"/>
              <a:gd name="T14" fmla="*/ 226 w 1484"/>
              <a:gd name="T15" fmla="*/ 121 h 143"/>
              <a:gd name="T16" fmla="*/ 272 w 1484"/>
              <a:gd name="T17" fmla="*/ 50 h 143"/>
              <a:gd name="T18" fmla="*/ 223 w 1484"/>
              <a:gd name="T19" fmla="*/ 138 h 143"/>
              <a:gd name="T20" fmla="*/ 333 w 1484"/>
              <a:gd name="T21" fmla="*/ 46 h 143"/>
              <a:gd name="T22" fmla="*/ 293 w 1484"/>
              <a:gd name="T23" fmla="*/ 47 h 143"/>
              <a:gd name="T24" fmla="*/ 330 w 1484"/>
              <a:gd name="T25" fmla="*/ 59 h 143"/>
              <a:gd name="T26" fmla="*/ 359 w 1484"/>
              <a:gd name="T27" fmla="*/ 58 h 143"/>
              <a:gd name="T28" fmla="*/ 439 w 1484"/>
              <a:gd name="T29" fmla="*/ 94 h 143"/>
              <a:gd name="T30" fmla="*/ 362 w 1484"/>
              <a:gd name="T31" fmla="*/ 95 h 143"/>
              <a:gd name="T32" fmla="*/ 416 w 1484"/>
              <a:gd name="T33" fmla="*/ 121 h 143"/>
              <a:gd name="T34" fmla="*/ 474 w 1484"/>
              <a:gd name="T35" fmla="*/ 61 h 143"/>
              <a:gd name="T36" fmla="*/ 464 w 1484"/>
              <a:gd name="T37" fmla="*/ 53 h 143"/>
              <a:gd name="T38" fmla="*/ 497 w 1484"/>
              <a:gd name="T39" fmla="*/ 117 h 143"/>
              <a:gd name="T40" fmla="*/ 503 w 1484"/>
              <a:gd name="T41" fmla="*/ 136 h 143"/>
              <a:gd name="T42" fmla="*/ 538 w 1484"/>
              <a:gd name="T43" fmla="*/ 58 h 143"/>
              <a:gd name="T44" fmla="*/ 618 w 1484"/>
              <a:gd name="T45" fmla="*/ 94 h 143"/>
              <a:gd name="T46" fmla="*/ 540 w 1484"/>
              <a:gd name="T47" fmla="*/ 95 h 143"/>
              <a:gd name="T48" fmla="*/ 594 w 1484"/>
              <a:gd name="T49" fmla="*/ 121 h 143"/>
              <a:gd name="T50" fmla="*/ 641 w 1484"/>
              <a:gd name="T51" fmla="*/ 47 h 143"/>
              <a:gd name="T52" fmla="*/ 656 w 1484"/>
              <a:gd name="T53" fmla="*/ 141 h 143"/>
              <a:gd name="T54" fmla="*/ 656 w 1484"/>
              <a:gd name="T55" fmla="*/ 33 h 143"/>
              <a:gd name="T56" fmla="*/ 730 w 1484"/>
              <a:gd name="T57" fmla="*/ 130 h 143"/>
              <a:gd name="T58" fmla="*/ 740 w 1484"/>
              <a:gd name="T59" fmla="*/ 47 h 143"/>
              <a:gd name="T60" fmla="*/ 685 w 1484"/>
              <a:gd name="T61" fmla="*/ 47 h 143"/>
              <a:gd name="T62" fmla="*/ 740 w 1484"/>
              <a:gd name="T63" fmla="*/ 140 h 143"/>
              <a:gd name="T64" fmla="*/ 873 w 1484"/>
              <a:gd name="T65" fmla="*/ 68 h 143"/>
              <a:gd name="T66" fmla="*/ 802 w 1484"/>
              <a:gd name="T67" fmla="*/ 141 h 143"/>
              <a:gd name="T68" fmla="*/ 868 w 1484"/>
              <a:gd name="T69" fmla="*/ 141 h 143"/>
              <a:gd name="T70" fmla="*/ 817 w 1484"/>
              <a:gd name="T71" fmla="*/ 71 h 143"/>
              <a:gd name="T72" fmla="*/ 857 w 1484"/>
              <a:gd name="T73" fmla="*/ 64 h 143"/>
              <a:gd name="T74" fmla="*/ 904 w 1484"/>
              <a:gd name="T75" fmla="*/ 69 h 143"/>
              <a:gd name="T76" fmla="*/ 974 w 1484"/>
              <a:gd name="T77" fmla="*/ 120 h 143"/>
              <a:gd name="T78" fmla="*/ 981 w 1484"/>
              <a:gd name="T79" fmla="*/ 90 h 143"/>
              <a:gd name="T80" fmla="*/ 965 w 1484"/>
              <a:gd name="T81" fmla="*/ 85 h 143"/>
              <a:gd name="T82" fmla="*/ 1010 w 1484"/>
              <a:gd name="T83" fmla="*/ 71 h 143"/>
              <a:gd name="T84" fmla="*/ 1028 w 1484"/>
              <a:gd name="T85" fmla="*/ 45 h 143"/>
              <a:gd name="T86" fmla="*/ 1033 w 1484"/>
              <a:gd name="T87" fmla="*/ 109 h 143"/>
              <a:gd name="T88" fmla="*/ 1018 w 1484"/>
              <a:gd name="T89" fmla="*/ 143 h 143"/>
              <a:gd name="T90" fmla="*/ 1137 w 1484"/>
              <a:gd name="T91" fmla="*/ 57 h 143"/>
              <a:gd name="T92" fmla="*/ 1076 w 1484"/>
              <a:gd name="T93" fmla="*/ 130 h 143"/>
              <a:gd name="T94" fmla="*/ 1089 w 1484"/>
              <a:gd name="T95" fmla="*/ 122 h 143"/>
              <a:gd name="T96" fmla="*/ 1090 w 1484"/>
              <a:gd name="T97" fmla="*/ 65 h 143"/>
              <a:gd name="T98" fmla="*/ 1234 w 1484"/>
              <a:gd name="T99" fmla="*/ 80 h 143"/>
              <a:gd name="T100" fmla="*/ 1199 w 1484"/>
              <a:gd name="T101" fmla="*/ 58 h 143"/>
              <a:gd name="T102" fmla="*/ 1190 w 1484"/>
              <a:gd name="T103" fmla="*/ 143 h 143"/>
              <a:gd name="T104" fmla="*/ 1234 w 1484"/>
              <a:gd name="T105" fmla="*/ 80 h 143"/>
              <a:gd name="T106" fmla="*/ 1175 w 1484"/>
              <a:gd name="T107" fmla="*/ 115 h 143"/>
              <a:gd name="T108" fmla="*/ 1309 w 1484"/>
              <a:gd name="T109" fmla="*/ 47 h 143"/>
              <a:gd name="T110" fmla="*/ 1275 w 1484"/>
              <a:gd name="T111" fmla="*/ 47 h 143"/>
              <a:gd name="T112" fmla="*/ 1282 w 1484"/>
              <a:gd name="T113" fmla="*/ 69 h 143"/>
              <a:gd name="T114" fmla="*/ 1362 w 1484"/>
              <a:gd name="T115" fmla="*/ 131 h 143"/>
              <a:gd name="T116" fmla="*/ 1385 w 1484"/>
              <a:gd name="T117" fmla="*/ 65 h 143"/>
              <a:gd name="T118" fmla="*/ 1320 w 1484"/>
              <a:gd name="T119" fmla="*/ 121 h 143"/>
              <a:gd name="T120" fmla="*/ 1484 w 1484"/>
              <a:gd name="T121" fmla="*/ 83 h 143"/>
              <a:gd name="T122" fmla="*/ 1406 w 1484"/>
              <a:gd name="T123" fmla="*/ 2 h 143"/>
              <a:gd name="T124" fmla="*/ 1447 w 1484"/>
              <a:gd name="T125" fmla="*/ 58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484" h="143">
                <a:moveTo>
                  <a:pt x="134" y="10"/>
                </a:moveTo>
                <a:cubicBezTo>
                  <a:pt x="115" y="10"/>
                  <a:pt x="115" y="10"/>
                  <a:pt x="115" y="10"/>
                </a:cubicBezTo>
                <a:cubicBezTo>
                  <a:pt x="74" y="101"/>
                  <a:pt x="74" y="101"/>
                  <a:pt x="74" y="101"/>
                </a:cubicBezTo>
                <a:cubicBezTo>
                  <a:pt x="73" y="103"/>
                  <a:pt x="70" y="109"/>
                  <a:pt x="67" y="117"/>
                </a:cubicBezTo>
                <a:cubicBezTo>
                  <a:pt x="67" y="117"/>
                  <a:pt x="67" y="117"/>
                  <a:pt x="67" y="117"/>
                </a:cubicBezTo>
                <a:cubicBezTo>
                  <a:pt x="66" y="114"/>
                  <a:pt x="64" y="108"/>
                  <a:pt x="61" y="101"/>
                </a:cubicBezTo>
                <a:cubicBezTo>
                  <a:pt x="20" y="10"/>
                  <a:pt x="20" y="10"/>
                  <a:pt x="20" y="10"/>
                </a:cubicBezTo>
                <a:cubicBezTo>
                  <a:pt x="0" y="10"/>
                  <a:pt x="0" y="10"/>
                  <a:pt x="0" y="10"/>
                </a:cubicBezTo>
                <a:cubicBezTo>
                  <a:pt x="0" y="141"/>
                  <a:pt x="0" y="141"/>
                  <a:pt x="0" y="141"/>
                </a:cubicBezTo>
                <a:cubicBezTo>
                  <a:pt x="15" y="141"/>
                  <a:pt x="15" y="141"/>
                  <a:pt x="15" y="141"/>
                </a:cubicBezTo>
                <a:cubicBezTo>
                  <a:pt x="15" y="53"/>
                  <a:pt x="15" y="53"/>
                  <a:pt x="15" y="53"/>
                </a:cubicBezTo>
                <a:cubicBezTo>
                  <a:pt x="15" y="41"/>
                  <a:pt x="15" y="33"/>
                  <a:pt x="14" y="27"/>
                </a:cubicBezTo>
                <a:cubicBezTo>
                  <a:pt x="15" y="27"/>
                  <a:pt x="15" y="27"/>
                  <a:pt x="15" y="27"/>
                </a:cubicBezTo>
                <a:cubicBezTo>
                  <a:pt x="16" y="34"/>
                  <a:pt x="17" y="38"/>
                  <a:pt x="18" y="41"/>
                </a:cubicBezTo>
                <a:cubicBezTo>
                  <a:pt x="63" y="141"/>
                  <a:pt x="63" y="141"/>
                  <a:pt x="63" y="141"/>
                </a:cubicBezTo>
                <a:cubicBezTo>
                  <a:pt x="71" y="141"/>
                  <a:pt x="71" y="141"/>
                  <a:pt x="71" y="141"/>
                </a:cubicBezTo>
                <a:cubicBezTo>
                  <a:pt x="116" y="40"/>
                  <a:pt x="116" y="40"/>
                  <a:pt x="116" y="40"/>
                </a:cubicBezTo>
                <a:cubicBezTo>
                  <a:pt x="117" y="37"/>
                  <a:pt x="118" y="33"/>
                  <a:pt x="120" y="27"/>
                </a:cubicBezTo>
                <a:cubicBezTo>
                  <a:pt x="120" y="27"/>
                  <a:pt x="120" y="27"/>
                  <a:pt x="120" y="27"/>
                </a:cubicBezTo>
                <a:cubicBezTo>
                  <a:pt x="119" y="37"/>
                  <a:pt x="119" y="46"/>
                  <a:pt x="119" y="53"/>
                </a:cubicBezTo>
                <a:cubicBezTo>
                  <a:pt x="119" y="141"/>
                  <a:pt x="119" y="141"/>
                  <a:pt x="119" y="141"/>
                </a:cubicBezTo>
                <a:cubicBezTo>
                  <a:pt x="134" y="141"/>
                  <a:pt x="134" y="141"/>
                  <a:pt x="134" y="141"/>
                </a:cubicBezTo>
                <a:cubicBezTo>
                  <a:pt x="134" y="10"/>
                  <a:pt x="134" y="10"/>
                  <a:pt x="134" y="10"/>
                </a:cubicBezTo>
                <a:close/>
                <a:moveTo>
                  <a:pt x="180" y="7"/>
                </a:moveTo>
                <a:cubicBezTo>
                  <a:pt x="178" y="5"/>
                  <a:pt x="175" y="4"/>
                  <a:pt x="173" y="4"/>
                </a:cubicBezTo>
                <a:cubicBezTo>
                  <a:pt x="170" y="4"/>
                  <a:pt x="167" y="5"/>
                  <a:pt x="166" y="7"/>
                </a:cubicBezTo>
                <a:cubicBezTo>
                  <a:pt x="164" y="9"/>
                  <a:pt x="163" y="11"/>
                  <a:pt x="163" y="13"/>
                </a:cubicBezTo>
                <a:cubicBezTo>
                  <a:pt x="163" y="16"/>
                  <a:pt x="164" y="19"/>
                  <a:pt x="166" y="21"/>
                </a:cubicBezTo>
                <a:cubicBezTo>
                  <a:pt x="168" y="22"/>
                  <a:pt x="170" y="23"/>
                  <a:pt x="173" y="23"/>
                </a:cubicBezTo>
                <a:cubicBezTo>
                  <a:pt x="175" y="23"/>
                  <a:pt x="178" y="22"/>
                  <a:pt x="180" y="21"/>
                </a:cubicBezTo>
                <a:cubicBezTo>
                  <a:pt x="182" y="19"/>
                  <a:pt x="183" y="16"/>
                  <a:pt x="183" y="13"/>
                </a:cubicBezTo>
                <a:cubicBezTo>
                  <a:pt x="183" y="11"/>
                  <a:pt x="182" y="9"/>
                  <a:pt x="180" y="7"/>
                </a:cubicBezTo>
                <a:close/>
                <a:moveTo>
                  <a:pt x="180" y="47"/>
                </a:moveTo>
                <a:cubicBezTo>
                  <a:pt x="165" y="47"/>
                  <a:pt x="165" y="47"/>
                  <a:pt x="165" y="47"/>
                </a:cubicBezTo>
                <a:cubicBezTo>
                  <a:pt x="165" y="141"/>
                  <a:pt x="165" y="141"/>
                  <a:pt x="165" y="141"/>
                </a:cubicBezTo>
                <a:cubicBezTo>
                  <a:pt x="180" y="141"/>
                  <a:pt x="180" y="141"/>
                  <a:pt x="180" y="141"/>
                </a:cubicBezTo>
                <a:cubicBezTo>
                  <a:pt x="180" y="47"/>
                  <a:pt x="180" y="47"/>
                  <a:pt x="180" y="47"/>
                </a:cubicBezTo>
                <a:close/>
                <a:moveTo>
                  <a:pt x="272" y="123"/>
                </a:moveTo>
                <a:cubicBezTo>
                  <a:pt x="265" y="128"/>
                  <a:pt x="257" y="131"/>
                  <a:pt x="249" y="131"/>
                </a:cubicBezTo>
                <a:cubicBezTo>
                  <a:pt x="239" y="131"/>
                  <a:pt x="231" y="127"/>
                  <a:pt x="226" y="121"/>
                </a:cubicBezTo>
                <a:cubicBezTo>
                  <a:pt x="220" y="115"/>
                  <a:pt x="217" y="106"/>
                  <a:pt x="217" y="95"/>
                </a:cubicBezTo>
                <a:cubicBezTo>
                  <a:pt x="217" y="84"/>
                  <a:pt x="220" y="75"/>
                  <a:pt x="226" y="68"/>
                </a:cubicBezTo>
                <a:cubicBezTo>
                  <a:pt x="232" y="61"/>
                  <a:pt x="240" y="58"/>
                  <a:pt x="250" y="58"/>
                </a:cubicBezTo>
                <a:cubicBezTo>
                  <a:pt x="258" y="58"/>
                  <a:pt x="265" y="60"/>
                  <a:pt x="272" y="65"/>
                </a:cubicBezTo>
                <a:cubicBezTo>
                  <a:pt x="272" y="50"/>
                  <a:pt x="272" y="50"/>
                  <a:pt x="272" y="50"/>
                </a:cubicBezTo>
                <a:cubicBezTo>
                  <a:pt x="266" y="46"/>
                  <a:pt x="259" y="45"/>
                  <a:pt x="250" y="45"/>
                </a:cubicBezTo>
                <a:cubicBezTo>
                  <a:pt x="236" y="45"/>
                  <a:pt x="224" y="50"/>
                  <a:pt x="215" y="59"/>
                </a:cubicBezTo>
                <a:cubicBezTo>
                  <a:pt x="206" y="68"/>
                  <a:pt x="201" y="81"/>
                  <a:pt x="201" y="96"/>
                </a:cubicBezTo>
                <a:cubicBezTo>
                  <a:pt x="201" y="105"/>
                  <a:pt x="203" y="114"/>
                  <a:pt x="207" y="121"/>
                </a:cubicBezTo>
                <a:cubicBezTo>
                  <a:pt x="211" y="128"/>
                  <a:pt x="216" y="134"/>
                  <a:pt x="223" y="138"/>
                </a:cubicBezTo>
                <a:cubicBezTo>
                  <a:pt x="230" y="142"/>
                  <a:pt x="238" y="143"/>
                  <a:pt x="246" y="143"/>
                </a:cubicBezTo>
                <a:cubicBezTo>
                  <a:pt x="256" y="143"/>
                  <a:pt x="265" y="141"/>
                  <a:pt x="272" y="137"/>
                </a:cubicBezTo>
                <a:cubicBezTo>
                  <a:pt x="272" y="123"/>
                  <a:pt x="272" y="123"/>
                  <a:pt x="272" y="123"/>
                </a:cubicBezTo>
                <a:close/>
                <a:moveTo>
                  <a:pt x="342" y="47"/>
                </a:moveTo>
                <a:cubicBezTo>
                  <a:pt x="340" y="46"/>
                  <a:pt x="337" y="46"/>
                  <a:pt x="333" y="46"/>
                </a:cubicBezTo>
                <a:cubicBezTo>
                  <a:pt x="327" y="46"/>
                  <a:pt x="322" y="47"/>
                  <a:pt x="318" y="51"/>
                </a:cubicBezTo>
                <a:cubicBezTo>
                  <a:pt x="314" y="55"/>
                  <a:pt x="310" y="60"/>
                  <a:pt x="308" y="67"/>
                </a:cubicBezTo>
                <a:cubicBezTo>
                  <a:pt x="308" y="67"/>
                  <a:pt x="308" y="67"/>
                  <a:pt x="308" y="67"/>
                </a:cubicBezTo>
                <a:cubicBezTo>
                  <a:pt x="308" y="47"/>
                  <a:pt x="308" y="47"/>
                  <a:pt x="308" y="47"/>
                </a:cubicBezTo>
                <a:cubicBezTo>
                  <a:pt x="293" y="47"/>
                  <a:pt x="293" y="47"/>
                  <a:pt x="293" y="47"/>
                </a:cubicBezTo>
                <a:cubicBezTo>
                  <a:pt x="293" y="141"/>
                  <a:pt x="293" y="141"/>
                  <a:pt x="293" y="141"/>
                </a:cubicBezTo>
                <a:cubicBezTo>
                  <a:pt x="308" y="141"/>
                  <a:pt x="308" y="141"/>
                  <a:pt x="308" y="141"/>
                </a:cubicBezTo>
                <a:cubicBezTo>
                  <a:pt x="308" y="93"/>
                  <a:pt x="308" y="93"/>
                  <a:pt x="308" y="93"/>
                </a:cubicBezTo>
                <a:cubicBezTo>
                  <a:pt x="308" y="83"/>
                  <a:pt x="310" y="75"/>
                  <a:pt x="314" y="69"/>
                </a:cubicBezTo>
                <a:cubicBezTo>
                  <a:pt x="318" y="63"/>
                  <a:pt x="324" y="59"/>
                  <a:pt x="330" y="59"/>
                </a:cubicBezTo>
                <a:cubicBezTo>
                  <a:pt x="335" y="59"/>
                  <a:pt x="339" y="60"/>
                  <a:pt x="342" y="62"/>
                </a:cubicBezTo>
                <a:cubicBezTo>
                  <a:pt x="342" y="47"/>
                  <a:pt x="342" y="47"/>
                  <a:pt x="342" y="47"/>
                </a:cubicBezTo>
                <a:close/>
                <a:moveTo>
                  <a:pt x="427" y="58"/>
                </a:moveTo>
                <a:cubicBezTo>
                  <a:pt x="420" y="49"/>
                  <a:pt x="409" y="45"/>
                  <a:pt x="395" y="45"/>
                </a:cubicBezTo>
                <a:cubicBezTo>
                  <a:pt x="380" y="45"/>
                  <a:pt x="368" y="49"/>
                  <a:pt x="359" y="58"/>
                </a:cubicBezTo>
                <a:cubicBezTo>
                  <a:pt x="351" y="67"/>
                  <a:pt x="347" y="80"/>
                  <a:pt x="347" y="95"/>
                </a:cubicBezTo>
                <a:cubicBezTo>
                  <a:pt x="347" y="110"/>
                  <a:pt x="351" y="121"/>
                  <a:pt x="359" y="130"/>
                </a:cubicBezTo>
                <a:cubicBezTo>
                  <a:pt x="367" y="139"/>
                  <a:pt x="379" y="143"/>
                  <a:pt x="392" y="143"/>
                </a:cubicBezTo>
                <a:cubicBezTo>
                  <a:pt x="407" y="143"/>
                  <a:pt x="418" y="139"/>
                  <a:pt x="427" y="130"/>
                </a:cubicBezTo>
                <a:cubicBezTo>
                  <a:pt x="435" y="121"/>
                  <a:pt x="439" y="109"/>
                  <a:pt x="439" y="94"/>
                </a:cubicBezTo>
                <a:cubicBezTo>
                  <a:pt x="439" y="79"/>
                  <a:pt x="435" y="67"/>
                  <a:pt x="427" y="58"/>
                </a:cubicBezTo>
                <a:close/>
                <a:moveTo>
                  <a:pt x="416" y="121"/>
                </a:moveTo>
                <a:cubicBezTo>
                  <a:pt x="411" y="128"/>
                  <a:pt x="403" y="131"/>
                  <a:pt x="394" y="131"/>
                </a:cubicBezTo>
                <a:cubicBezTo>
                  <a:pt x="384" y="131"/>
                  <a:pt x="376" y="127"/>
                  <a:pt x="371" y="121"/>
                </a:cubicBezTo>
                <a:cubicBezTo>
                  <a:pt x="365" y="115"/>
                  <a:pt x="362" y="106"/>
                  <a:pt x="362" y="95"/>
                </a:cubicBezTo>
                <a:cubicBezTo>
                  <a:pt x="362" y="83"/>
                  <a:pt x="365" y="74"/>
                  <a:pt x="371" y="67"/>
                </a:cubicBezTo>
                <a:cubicBezTo>
                  <a:pt x="376" y="61"/>
                  <a:pt x="384" y="58"/>
                  <a:pt x="394" y="58"/>
                </a:cubicBezTo>
                <a:cubicBezTo>
                  <a:pt x="403" y="58"/>
                  <a:pt x="411" y="61"/>
                  <a:pt x="416" y="67"/>
                </a:cubicBezTo>
                <a:cubicBezTo>
                  <a:pt x="421" y="73"/>
                  <a:pt x="424" y="83"/>
                  <a:pt x="424" y="94"/>
                </a:cubicBezTo>
                <a:cubicBezTo>
                  <a:pt x="424" y="106"/>
                  <a:pt x="421" y="115"/>
                  <a:pt x="416" y="121"/>
                </a:cubicBezTo>
                <a:close/>
                <a:moveTo>
                  <a:pt x="507" y="100"/>
                </a:moveTo>
                <a:cubicBezTo>
                  <a:pt x="503" y="96"/>
                  <a:pt x="497" y="92"/>
                  <a:pt x="488" y="88"/>
                </a:cubicBezTo>
                <a:cubicBezTo>
                  <a:pt x="480" y="85"/>
                  <a:pt x="476" y="83"/>
                  <a:pt x="473" y="80"/>
                </a:cubicBezTo>
                <a:cubicBezTo>
                  <a:pt x="471" y="78"/>
                  <a:pt x="470" y="75"/>
                  <a:pt x="470" y="71"/>
                </a:cubicBezTo>
                <a:cubicBezTo>
                  <a:pt x="470" y="67"/>
                  <a:pt x="471" y="64"/>
                  <a:pt x="474" y="61"/>
                </a:cubicBezTo>
                <a:cubicBezTo>
                  <a:pt x="477" y="59"/>
                  <a:pt x="481" y="58"/>
                  <a:pt x="486" y="58"/>
                </a:cubicBezTo>
                <a:cubicBezTo>
                  <a:pt x="494" y="58"/>
                  <a:pt x="502" y="60"/>
                  <a:pt x="508" y="64"/>
                </a:cubicBezTo>
                <a:cubicBezTo>
                  <a:pt x="508" y="49"/>
                  <a:pt x="508" y="49"/>
                  <a:pt x="508" y="49"/>
                </a:cubicBezTo>
                <a:cubicBezTo>
                  <a:pt x="502" y="46"/>
                  <a:pt x="495" y="45"/>
                  <a:pt x="488" y="45"/>
                </a:cubicBezTo>
                <a:cubicBezTo>
                  <a:pt x="478" y="45"/>
                  <a:pt x="470" y="47"/>
                  <a:pt x="464" y="53"/>
                </a:cubicBezTo>
                <a:cubicBezTo>
                  <a:pt x="458" y="58"/>
                  <a:pt x="454" y="64"/>
                  <a:pt x="454" y="72"/>
                </a:cubicBezTo>
                <a:cubicBezTo>
                  <a:pt x="454" y="79"/>
                  <a:pt x="456" y="84"/>
                  <a:pt x="460" y="88"/>
                </a:cubicBezTo>
                <a:cubicBezTo>
                  <a:pt x="463" y="92"/>
                  <a:pt x="469" y="96"/>
                  <a:pt x="477" y="100"/>
                </a:cubicBezTo>
                <a:cubicBezTo>
                  <a:pt x="485" y="104"/>
                  <a:pt x="491" y="107"/>
                  <a:pt x="493" y="109"/>
                </a:cubicBezTo>
                <a:cubicBezTo>
                  <a:pt x="495" y="111"/>
                  <a:pt x="497" y="114"/>
                  <a:pt x="497" y="117"/>
                </a:cubicBezTo>
                <a:cubicBezTo>
                  <a:pt x="497" y="126"/>
                  <a:pt x="491" y="131"/>
                  <a:pt x="479" y="131"/>
                </a:cubicBezTo>
                <a:cubicBezTo>
                  <a:pt x="470" y="131"/>
                  <a:pt x="462" y="128"/>
                  <a:pt x="454" y="122"/>
                </a:cubicBezTo>
                <a:cubicBezTo>
                  <a:pt x="454" y="138"/>
                  <a:pt x="454" y="138"/>
                  <a:pt x="454" y="138"/>
                </a:cubicBezTo>
                <a:cubicBezTo>
                  <a:pt x="461" y="142"/>
                  <a:pt x="469" y="143"/>
                  <a:pt x="478" y="143"/>
                </a:cubicBezTo>
                <a:cubicBezTo>
                  <a:pt x="488" y="143"/>
                  <a:pt x="496" y="141"/>
                  <a:pt x="503" y="136"/>
                </a:cubicBezTo>
                <a:cubicBezTo>
                  <a:pt x="509" y="131"/>
                  <a:pt x="512" y="124"/>
                  <a:pt x="512" y="116"/>
                </a:cubicBezTo>
                <a:cubicBezTo>
                  <a:pt x="512" y="110"/>
                  <a:pt x="510" y="104"/>
                  <a:pt x="507" y="100"/>
                </a:cubicBezTo>
                <a:close/>
                <a:moveTo>
                  <a:pt x="606" y="58"/>
                </a:moveTo>
                <a:cubicBezTo>
                  <a:pt x="598" y="49"/>
                  <a:pt x="587" y="45"/>
                  <a:pt x="573" y="45"/>
                </a:cubicBezTo>
                <a:cubicBezTo>
                  <a:pt x="558" y="45"/>
                  <a:pt x="546" y="49"/>
                  <a:pt x="538" y="58"/>
                </a:cubicBezTo>
                <a:cubicBezTo>
                  <a:pt x="529" y="67"/>
                  <a:pt x="525" y="80"/>
                  <a:pt x="525" y="95"/>
                </a:cubicBezTo>
                <a:cubicBezTo>
                  <a:pt x="525" y="110"/>
                  <a:pt x="529" y="121"/>
                  <a:pt x="537" y="130"/>
                </a:cubicBezTo>
                <a:cubicBezTo>
                  <a:pt x="546" y="139"/>
                  <a:pt x="557" y="143"/>
                  <a:pt x="571" y="143"/>
                </a:cubicBezTo>
                <a:cubicBezTo>
                  <a:pt x="585" y="143"/>
                  <a:pt x="596" y="139"/>
                  <a:pt x="605" y="130"/>
                </a:cubicBezTo>
                <a:cubicBezTo>
                  <a:pt x="613" y="121"/>
                  <a:pt x="618" y="109"/>
                  <a:pt x="618" y="94"/>
                </a:cubicBezTo>
                <a:cubicBezTo>
                  <a:pt x="618" y="79"/>
                  <a:pt x="614" y="67"/>
                  <a:pt x="606" y="58"/>
                </a:cubicBezTo>
                <a:close/>
                <a:moveTo>
                  <a:pt x="594" y="121"/>
                </a:moveTo>
                <a:cubicBezTo>
                  <a:pt x="589" y="128"/>
                  <a:pt x="582" y="131"/>
                  <a:pt x="572" y="131"/>
                </a:cubicBezTo>
                <a:cubicBezTo>
                  <a:pt x="562" y="131"/>
                  <a:pt x="555" y="127"/>
                  <a:pt x="549" y="121"/>
                </a:cubicBezTo>
                <a:cubicBezTo>
                  <a:pt x="543" y="115"/>
                  <a:pt x="540" y="106"/>
                  <a:pt x="540" y="95"/>
                </a:cubicBezTo>
                <a:cubicBezTo>
                  <a:pt x="540" y="83"/>
                  <a:pt x="543" y="74"/>
                  <a:pt x="549" y="67"/>
                </a:cubicBezTo>
                <a:cubicBezTo>
                  <a:pt x="554" y="61"/>
                  <a:pt x="562" y="58"/>
                  <a:pt x="572" y="58"/>
                </a:cubicBezTo>
                <a:cubicBezTo>
                  <a:pt x="582" y="58"/>
                  <a:pt x="589" y="61"/>
                  <a:pt x="594" y="67"/>
                </a:cubicBezTo>
                <a:cubicBezTo>
                  <a:pt x="599" y="73"/>
                  <a:pt x="602" y="83"/>
                  <a:pt x="602" y="94"/>
                </a:cubicBezTo>
                <a:cubicBezTo>
                  <a:pt x="602" y="106"/>
                  <a:pt x="600" y="115"/>
                  <a:pt x="594" y="121"/>
                </a:cubicBezTo>
                <a:close/>
                <a:moveTo>
                  <a:pt x="682" y="2"/>
                </a:moveTo>
                <a:cubicBezTo>
                  <a:pt x="679" y="1"/>
                  <a:pt x="676" y="0"/>
                  <a:pt x="671" y="0"/>
                </a:cubicBezTo>
                <a:cubicBezTo>
                  <a:pt x="662" y="0"/>
                  <a:pt x="655" y="3"/>
                  <a:pt x="650" y="9"/>
                </a:cubicBezTo>
                <a:cubicBezTo>
                  <a:pt x="644" y="15"/>
                  <a:pt x="641" y="22"/>
                  <a:pt x="641" y="32"/>
                </a:cubicBezTo>
                <a:cubicBezTo>
                  <a:pt x="641" y="47"/>
                  <a:pt x="641" y="47"/>
                  <a:pt x="641" y="47"/>
                </a:cubicBezTo>
                <a:cubicBezTo>
                  <a:pt x="625" y="47"/>
                  <a:pt x="625" y="47"/>
                  <a:pt x="625" y="47"/>
                </a:cubicBezTo>
                <a:cubicBezTo>
                  <a:pt x="625" y="60"/>
                  <a:pt x="625" y="60"/>
                  <a:pt x="625" y="60"/>
                </a:cubicBezTo>
                <a:cubicBezTo>
                  <a:pt x="641" y="60"/>
                  <a:pt x="641" y="60"/>
                  <a:pt x="641" y="60"/>
                </a:cubicBezTo>
                <a:cubicBezTo>
                  <a:pt x="641" y="141"/>
                  <a:pt x="641" y="141"/>
                  <a:pt x="641" y="141"/>
                </a:cubicBezTo>
                <a:cubicBezTo>
                  <a:pt x="656" y="141"/>
                  <a:pt x="656" y="141"/>
                  <a:pt x="656" y="141"/>
                </a:cubicBezTo>
                <a:cubicBezTo>
                  <a:pt x="656" y="60"/>
                  <a:pt x="656" y="60"/>
                  <a:pt x="656" y="60"/>
                </a:cubicBezTo>
                <a:cubicBezTo>
                  <a:pt x="678" y="60"/>
                  <a:pt x="678" y="60"/>
                  <a:pt x="678" y="60"/>
                </a:cubicBezTo>
                <a:cubicBezTo>
                  <a:pt x="678" y="47"/>
                  <a:pt x="678" y="47"/>
                  <a:pt x="678" y="47"/>
                </a:cubicBezTo>
                <a:cubicBezTo>
                  <a:pt x="656" y="47"/>
                  <a:pt x="656" y="47"/>
                  <a:pt x="656" y="47"/>
                </a:cubicBezTo>
                <a:cubicBezTo>
                  <a:pt x="656" y="33"/>
                  <a:pt x="656" y="33"/>
                  <a:pt x="656" y="33"/>
                </a:cubicBezTo>
                <a:cubicBezTo>
                  <a:pt x="656" y="19"/>
                  <a:pt x="661" y="13"/>
                  <a:pt x="672" y="13"/>
                </a:cubicBezTo>
                <a:cubicBezTo>
                  <a:pt x="676" y="13"/>
                  <a:pt x="679" y="14"/>
                  <a:pt x="682" y="15"/>
                </a:cubicBezTo>
                <a:cubicBezTo>
                  <a:pt x="682" y="2"/>
                  <a:pt x="682" y="2"/>
                  <a:pt x="682" y="2"/>
                </a:cubicBezTo>
                <a:close/>
                <a:moveTo>
                  <a:pt x="740" y="127"/>
                </a:moveTo>
                <a:cubicBezTo>
                  <a:pt x="737" y="129"/>
                  <a:pt x="734" y="130"/>
                  <a:pt x="730" y="130"/>
                </a:cubicBezTo>
                <a:cubicBezTo>
                  <a:pt x="725" y="130"/>
                  <a:pt x="721" y="129"/>
                  <a:pt x="719" y="126"/>
                </a:cubicBezTo>
                <a:cubicBezTo>
                  <a:pt x="717" y="124"/>
                  <a:pt x="716" y="119"/>
                  <a:pt x="716" y="113"/>
                </a:cubicBezTo>
                <a:cubicBezTo>
                  <a:pt x="716" y="60"/>
                  <a:pt x="716" y="60"/>
                  <a:pt x="716" y="60"/>
                </a:cubicBezTo>
                <a:cubicBezTo>
                  <a:pt x="740" y="60"/>
                  <a:pt x="740" y="60"/>
                  <a:pt x="740" y="60"/>
                </a:cubicBezTo>
                <a:cubicBezTo>
                  <a:pt x="740" y="47"/>
                  <a:pt x="740" y="47"/>
                  <a:pt x="740" y="47"/>
                </a:cubicBezTo>
                <a:cubicBezTo>
                  <a:pt x="716" y="47"/>
                  <a:pt x="716" y="47"/>
                  <a:pt x="716" y="47"/>
                </a:cubicBezTo>
                <a:cubicBezTo>
                  <a:pt x="716" y="19"/>
                  <a:pt x="716" y="19"/>
                  <a:pt x="716" y="19"/>
                </a:cubicBezTo>
                <a:cubicBezTo>
                  <a:pt x="701" y="24"/>
                  <a:pt x="701" y="24"/>
                  <a:pt x="701" y="24"/>
                </a:cubicBezTo>
                <a:cubicBezTo>
                  <a:pt x="701" y="47"/>
                  <a:pt x="701" y="47"/>
                  <a:pt x="701" y="47"/>
                </a:cubicBezTo>
                <a:cubicBezTo>
                  <a:pt x="685" y="47"/>
                  <a:pt x="685" y="47"/>
                  <a:pt x="685" y="47"/>
                </a:cubicBezTo>
                <a:cubicBezTo>
                  <a:pt x="685" y="60"/>
                  <a:pt x="685" y="60"/>
                  <a:pt x="685" y="60"/>
                </a:cubicBezTo>
                <a:cubicBezTo>
                  <a:pt x="701" y="60"/>
                  <a:pt x="701" y="60"/>
                  <a:pt x="701" y="60"/>
                </a:cubicBezTo>
                <a:cubicBezTo>
                  <a:pt x="701" y="116"/>
                  <a:pt x="701" y="116"/>
                  <a:pt x="701" y="116"/>
                </a:cubicBezTo>
                <a:cubicBezTo>
                  <a:pt x="701" y="134"/>
                  <a:pt x="709" y="143"/>
                  <a:pt x="725" y="143"/>
                </a:cubicBezTo>
                <a:cubicBezTo>
                  <a:pt x="731" y="143"/>
                  <a:pt x="736" y="142"/>
                  <a:pt x="740" y="140"/>
                </a:cubicBezTo>
                <a:cubicBezTo>
                  <a:pt x="740" y="127"/>
                  <a:pt x="740" y="127"/>
                  <a:pt x="740" y="127"/>
                </a:cubicBezTo>
                <a:close/>
                <a:moveTo>
                  <a:pt x="865" y="97"/>
                </a:moveTo>
                <a:cubicBezTo>
                  <a:pt x="861" y="88"/>
                  <a:pt x="857" y="83"/>
                  <a:pt x="852" y="81"/>
                </a:cubicBezTo>
                <a:cubicBezTo>
                  <a:pt x="852" y="81"/>
                  <a:pt x="852" y="81"/>
                  <a:pt x="852" y="81"/>
                </a:cubicBezTo>
                <a:cubicBezTo>
                  <a:pt x="861" y="79"/>
                  <a:pt x="868" y="75"/>
                  <a:pt x="873" y="68"/>
                </a:cubicBezTo>
                <a:cubicBezTo>
                  <a:pt x="878" y="62"/>
                  <a:pt x="881" y="54"/>
                  <a:pt x="881" y="45"/>
                </a:cubicBezTo>
                <a:cubicBezTo>
                  <a:pt x="881" y="34"/>
                  <a:pt x="878" y="25"/>
                  <a:pt x="870" y="19"/>
                </a:cubicBezTo>
                <a:cubicBezTo>
                  <a:pt x="863" y="13"/>
                  <a:pt x="854" y="10"/>
                  <a:pt x="841" y="10"/>
                </a:cubicBezTo>
                <a:cubicBezTo>
                  <a:pt x="802" y="10"/>
                  <a:pt x="802" y="10"/>
                  <a:pt x="802" y="10"/>
                </a:cubicBezTo>
                <a:cubicBezTo>
                  <a:pt x="802" y="141"/>
                  <a:pt x="802" y="141"/>
                  <a:pt x="802" y="141"/>
                </a:cubicBezTo>
                <a:cubicBezTo>
                  <a:pt x="817" y="141"/>
                  <a:pt x="817" y="141"/>
                  <a:pt x="817" y="141"/>
                </a:cubicBezTo>
                <a:cubicBezTo>
                  <a:pt x="817" y="85"/>
                  <a:pt x="817" y="85"/>
                  <a:pt x="817" y="85"/>
                </a:cubicBezTo>
                <a:cubicBezTo>
                  <a:pt x="831" y="85"/>
                  <a:pt x="831" y="85"/>
                  <a:pt x="831" y="85"/>
                </a:cubicBezTo>
                <a:cubicBezTo>
                  <a:pt x="839" y="85"/>
                  <a:pt x="846" y="91"/>
                  <a:pt x="851" y="102"/>
                </a:cubicBezTo>
                <a:cubicBezTo>
                  <a:pt x="868" y="141"/>
                  <a:pt x="868" y="141"/>
                  <a:pt x="868" y="141"/>
                </a:cubicBezTo>
                <a:cubicBezTo>
                  <a:pt x="886" y="141"/>
                  <a:pt x="886" y="141"/>
                  <a:pt x="886" y="141"/>
                </a:cubicBezTo>
                <a:cubicBezTo>
                  <a:pt x="865" y="97"/>
                  <a:pt x="865" y="97"/>
                  <a:pt x="865" y="97"/>
                </a:cubicBezTo>
                <a:close/>
                <a:moveTo>
                  <a:pt x="857" y="64"/>
                </a:moveTo>
                <a:cubicBezTo>
                  <a:pt x="852" y="69"/>
                  <a:pt x="846" y="71"/>
                  <a:pt x="837" y="71"/>
                </a:cubicBezTo>
                <a:cubicBezTo>
                  <a:pt x="817" y="71"/>
                  <a:pt x="817" y="71"/>
                  <a:pt x="817" y="71"/>
                </a:cubicBezTo>
                <a:cubicBezTo>
                  <a:pt x="817" y="23"/>
                  <a:pt x="817" y="23"/>
                  <a:pt x="817" y="23"/>
                </a:cubicBezTo>
                <a:cubicBezTo>
                  <a:pt x="838" y="23"/>
                  <a:pt x="838" y="23"/>
                  <a:pt x="838" y="23"/>
                </a:cubicBezTo>
                <a:cubicBezTo>
                  <a:pt x="847" y="23"/>
                  <a:pt x="854" y="25"/>
                  <a:pt x="858" y="29"/>
                </a:cubicBezTo>
                <a:cubicBezTo>
                  <a:pt x="863" y="33"/>
                  <a:pt x="865" y="39"/>
                  <a:pt x="865" y="46"/>
                </a:cubicBezTo>
                <a:cubicBezTo>
                  <a:pt x="865" y="53"/>
                  <a:pt x="862" y="59"/>
                  <a:pt x="857" y="64"/>
                </a:cubicBezTo>
                <a:close/>
                <a:moveTo>
                  <a:pt x="981" y="90"/>
                </a:moveTo>
                <a:cubicBezTo>
                  <a:pt x="981" y="76"/>
                  <a:pt x="977" y="65"/>
                  <a:pt x="971" y="57"/>
                </a:cubicBezTo>
                <a:cubicBezTo>
                  <a:pt x="964" y="49"/>
                  <a:pt x="954" y="45"/>
                  <a:pt x="942" y="45"/>
                </a:cubicBezTo>
                <a:cubicBezTo>
                  <a:pt x="934" y="45"/>
                  <a:pt x="927" y="47"/>
                  <a:pt x="920" y="51"/>
                </a:cubicBezTo>
                <a:cubicBezTo>
                  <a:pt x="913" y="55"/>
                  <a:pt x="908" y="61"/>
                  <a:pt x="904" y="69"/>
                </a:cubicBezTo>
                <a:cubicBezTo>
                  <a:pt x="901" y="77"/>
                  <a:pt x="899" y="85"/>
                  <a:pt x="899" y="95"/>
                </a:cubicBezTo>
                <a:cubicBezTo>
                  <a:pt x="899" y="110"/>
                  <a:pt x="903" y="122"/>
                  <a:pt x="910" y="130"/>
                </a:cubicBezTo>
                <a:cubicBezTo>
                  <a:pt x="918" y="139"/>
                  <a:pt x="928" y="143"/>
                  <a:pt x="941" y="143"/>
                </a:cubicBezTo>
                <a:cubicBezTo>
                  <a:pt x="955" y="143"/>
                  <a:pt x="966" y="140"/>
                  <a:pt x="974" y="134"/>
                </a:cubicBezTo>
                <a:cubicBezTo>
                  <a:pt x="974" y="120"/>
                  <a:pt x="974" y="120"/>
                  <a:pt x="974" y="120"/>
                </a:cubicBezTo>
                <a:cubicBezTo>
                  <a:pt x="965" y="127"/>
                  <a:pt x="956" y="131"/>
                  <a:pt x="945" y="131"/>
                </a:cubicBezTo>
                <a:cubicBezTo>
                  <a:pt x="936" y="131"/>
                  <a:pt x="928" y="128"/>
                  <a:pt x="923" y="122"/>
                </a:cubicBezTo>
                <a:cubicBezTo>
                  <a:pt x="917" y="117"/>
                  <a:pt x="915" y="109"/>
                  <a:pt x="914" y="98"/>
                </a:cubicBezTo>
                <a:cubicBezTo>
                  <a:pt x="981" y="98"/>
                  <a:pt x="981" y="98"/>
                  <a:pt x="981" y="98"/>
                </a:cubicBezTo>
                <a:cubicBezTo>
                  <a:pt x="981" y="90"/>
                  <a:pt x="981" y="90"/>
                  <a:pt x="981" y="90"/>
                </a:cubicBezTo>
                <a:close/>
                <a:moveTo>
                  <a:pt x="915" y="85"/>
                </a:moveTo>
                <a:cubicBezTo>
                  <a:pt x="916" y="77"/>
                  <a:pt x="919" y="70"/>
                  <a:pt x="924" y="65"/>
                </a:cubicBezTo>
                <a:cubicBezTo>
                  <a:pt x="929" y="60"/>
                  <a:pt x="935" y="58"/>
                  <a:pt x="942" y="58"/>
                </a:cubicBezTo>
                <a:cubicBezTo>
                  <a:pt x="949" y="58"/>
                  <a:pt x="955" y="60"/>
                  <a:pt x="959" y="65"/>
                </a:cubicBezTo>
                <a:cubicBezTo>
                  <a:pt x="963" y="70"/>
                  <a:pt x="965" y="76"/>
                  <a:pt x="965" y="85"/>
                </a:cubicBezTo>
                <a:cubicBezTo>
                  <a:pt x="915" y="85"/>
                  <a:pt x="915" y="85"/>
                  <a:pt x="915" y="85"/>
                </a:cubicBezTo>
                <a:close/>
                <a:moveTo>
                  <a:pt x="1047" y="100"/>
                </a:moveTo>
                <a:cubicBezTo>
                  <a:pt x="1043" y="96"/>
                  <a:pt x="1037" y="92"/>
                  <a:pt x="1028" y="88"/>
                </a:cubicBezTo>
                <a:cubicBezTo>
                  <a:pt x="1021" y="85"/>
                  <a:pt x="1016" y="83"/>
                  <a:pt x="1014" y="80"/>
                </a:cubicBezTo>
                <a:cubicBezTo>
                  <a:pt x="1011" y="78"/>
                  <a:pt x="1010" y="75"/>
                  <a:pt x="1010" y="71"/>
                </a:cubicBezTo>
                <a:cubicBezTo>
                  <a:pt x="1010" y="67"/>
                  <a:pt x="1012" y="64"/>
                  <a:pt x="1015" y="61"/>
                </a:cubicBezTo>
                <a:cubicBezTo>
                  <a:pt x="1018" y="59"/>
                  <a:pt x="1022" y="58"/>
                  <a:pt x="1027" y="58"/>
                </a:cubicBezTo>
                <a:cubicBezTo>
                  <a:pt x="1035" y="58"/>
                  <a:pt x="1042" y="60"/>
                  <a:pt x="1048" y="64"/>
                </a:cubicBezTo>
                <a:cubicBezTo>
                  <a:pt x="1048" y="49"/>
                  <a:pt x="1048" y="49"/>
                  <a:pt x="1048" y="49"/>
                </a:cubicBezTo>
                <a:cubicBezTo>
                  <a:pt x="1042" y="46"/>
                  <a:pt x="1035" y="45"/>
                  <a:pt x="1028" y="45"/>
                </a:cubicBezTo>
                <a:cubicBezTo>
                  <a:pt x="1018" y="45"/>
                  <a:pt x="1010" y="47"/>
                  <a:pt x="1004" y="53"/>
                </a:cubicBezTo>
                <a:cubicBezTo>
                  <a:pt x="998" y="58"/>
                  <a:pt x="995" y="64"/>
                  <a:pt x="995" y="72"/>
                </a:cubicBezTo>
                <a:cubicBezTo>
                  <a:pt x="995" y="79"/>
                  <a:pt x="996" y="84"/>
                  <a:pt x="1000" y="88"/>
                </a:cubicBezTo>
                <a:cubicBezTo>
                  <a:pt x="1003" y="92"/>
                  <a:pt x="1009" y="96"/>
                  <a:pt x="1017" y="100"/>
                </a:cubicBezTo>
                <a:cubicBezTo>
                  <a:pt x="1026" y="104"/>
                  <a:pt x="1031" y="107"/>
                  <a:pt x="1033" y="109"/>
                </a:cubicBezTo>
                <a:cubicBezTo>
                  <a:pt x="1036" y="111"/>
                  <a:pt x="1037" y="114"/>
                  <a:pt x="1037" y="117"/>
                </a:cubicBezTo>
                <a:cubicBezTo>
                  <a:pt x="1037" y="126"/>
                  <a:pt x="1031" y="131"/>
                  <a:pt x="1019" y="131"/>
                </a:cubicBezTo>
                <a:cubicBezTo>
                  <a:pt x="1010" y="131"/>
                  <a:pt x="1002" y="128"/>
                  <a:pt x="994" y="122"/>
                </a:cubicBezTo>
                <a:cubicBezTo>
                  <a:pt x="994" y="138"/>
                  <a:pt x="994" y="138"/>
                  <a:pt x="994" y="138"/>
                </a:cubicBezTo>
                <a:cubicBezTo>
                  <a:pt x="1001" y="142"/>
                  <a:pt x="1009" y="143"/>
                  <a:pt x="1018" y="143"/>
                </a:cubicBezTo>
                <a:cubicBezTo>
                  <a:pt x="1028" y="143"/>
                  <a:pt x="1037" y="141"/>
                  <a:pt x="1043" y="136"/>
                </a:cubicBezTo>
                <a:cubicBezTo>
                  <a:pt x="1049" y="131"/>
                  <a:pt x="1052" y="124"/>
                  <a:pt x="1052" y="116"/>
                </a:cubicBezTo>
                <a:cubicBezTo>
                  <a:pt x="1052" y="110"/>
                  <a:pt x="1050" y="104"/>
                  <a:pt x="1047" y="100"/>
                </a:cubicBezTo>
                <a:close/>
                <a:moveTo>
                  <a:pt x="1147" y="90"/>
                </a:moveTo>
                <a:cubicBezTo>
                  <a:pt x="1147" y="76"/>
                  <a:pt x="1144" y="65"/>
                  <a:pt x="1137" y="57"/>
                </a:cubicBezTo>
                <a:cubicBezTo>
                  <a:pt x="1130" y="49"/>
                  <a:pt x="1121" y="45"/>
                  <a:pt x="1108" y="45"/>
                </a:cubicBezTo>
                <a:cubicBezTo>
                  <a:pt x="1100" y="45"/>
                  <a:pt x="1093" y="47"/>
                  <a:pt x="1086" y="51"/>
                </a:cubicBezTo>
                <a:cubicBezTo>
                  <a:pt x="1080" y="55"/>
                  <a:pt x="1075" y="61"/>
                  <a:pt x="1071" y="69"/>
                </a:cubicBezTo>
                <a:cubicBezTo>
                  <a:pt x="1067" y="77"/>
                  <a:pt x="1065" y="85"/>
                  <a:pt x="1065" y="95"/>
                </a:cubicBezTo>
                <a:cubicBezTo>
                  <a:pt x="1065" y="110"/>
                  <a:pt x="1069" y="122"/>
                  <a:pt x="1076" y="130"/>
                </a:cubicBezTo>
                <a:cubicBezTo>
                  <a:pt x="1084" y="139"/>
                  <a:pt x="1094" y="143"/>
                  <a:pt x="1108" y="143"/>
                </a:cubicBezTo>
                <a:cubicBezTo>
                  <a:pt x="1121" y="143"/>
                  <a:pt x="1132" y="140"/>
                  <a:pt x="1141" y="134"/>
                </a:cubicBezTo>
                <a:cubicBezTo>
                  <a:pt x="1141" y="120"/>
                  <a:pt x="1141" y="120"/>
                  <a:pt x="1141" y="120"/>
                </a:cubicBezTo>
                <a:cubicBezTo>
                  <a:pt x="1132" y="127"/>
                  <a:pt x="1122" y="131"/>
                  <a:pt x="1111" y="131"/>
                </a:cubicBezTo>
                <a:cubicBezTo>
                  <a:pt x="1102" y="131"/>
                  <a:pt x="1095" y="128"/>
                  <a:pt x="1089" y="122"/>
                </a:cubicBezTo>
                <a:cubicBezTo>
                  <a:pt x="1084" y="117"/>
                  <a:pt x="1081" y="109"/>
                  <a:pt x="1081" y="98"/>
                </a:cubicBezTo>
                <a:cubicBezTo>
                  <a:pt x="1147" y="98"/>
                  <a:pt x="1147" y="98"/>
                  <a:pt x="1147" y="98"/>
                </a:cubicBezTo>
                <a:cubicBezTo>
                  <a:pt x="1147" y="90"/>
                  <a:pt x="1147" y="90"/>
                  <a:pt x="1147" y="90"/>
                </a:cubicBezTo>
                <a:close/>
                <a:moveTo>
                  <a:pt x="1081" y="85"/>
                </a:moveTo>
                <a:cubicBezTo>
                  <a:pt x="1082" y="77"/>
                  <a:pt x="1085" y="70"/>
                  <a:pt x="1090" y="65"/>
                </a:cubicBezTo>
                <a:cubicBezTo>
                  <a:pt x="1095" y="60"/>
                  <a:pt x="1101" y="58"/>
                  <a:pt x="1108" y="58"/>
                </a:cubicBezTo>
                <a:cubicBezTo>
                  <a:pt x="1116" y="58"/>
                  <a:pt x="1121" y="60"/>
                  <a:pt x="1125" y="65"/>
                </a:cubicBezTo>
                <a:cubicBezTo>
                  <a:pt x="1130" y="70"/>
                  <a:pt x="1132" y="76"/>
                  <a:pt x="1132" y="85"/>
                </a:cubicBezTo>
                <a:cubicBezTo>
                  <a:pt x="1081" y="85"/>
                  <a:pt x="1081" y="85"/>
                  <a:pt x="1081" y="85"/>
                </a:cubicBezTo>
                <a:close/>
                <a:moveTo>
                  <a:pt x="1234" y="80"/>
                </a:moveTo>
                <a:cubicBezTo>
                  <a:pt x="1234" y="57"/>
                  <a:pt x="1223" y="45"/>
                  <a:pt x="1201" y="45"/>
                </a:cubicBezTo>
                <a:cubicBezTo>
                  <a:pt x="1196" y="45"/>
                  <a:pt x="1190" y="46"/>
                  <a:pt x="1183" y="48"/>
                </a:cubicBezTo>
                <a:cubicBezTo>
                  <a:pt x="1176" y="50"/>
                  <a:pt x="1172" y="52"/>
                  <a:pt x="1169" y="54"/>
                </a:cubicBezTo>
                <a:cubicBezTo>
                  <a:pt x="1169" y="69"/>
                  <a:pt x="1169" y="69"/>
                  <a:pt x="1169" y="69"/>
                </a:cubicBezTo>
                <a:cubicBezTo>
                  <a:pt x="1178" y="62"/>
                  <a:pt x="1188" y="58"/>
                  <a:pt x="1199" y="58"/>
                </a:cubicBezTo>
                <a:cubicBezTo>
                  <a:pt x="1212" y="58"/>
                  <a:pt x="1219" y="66"/>
                  <a:pt x="1219" y="82"/>
                </a:cubicBezTo>
                <a:cubicBezTo>
                  <a:pt x="1191" y="86"/>
                  <a:pt x="1191" y="86"/>
                  <a:pt x="1191" y="86"/>
                </a:cubicBezTo>
                <a:cubicBezTo>
                  <a:pt x="1170" y="88"/>
                  <a:pt x="1160" y="99"/>
                  <a:pt x="1160" y="116"/>
                </a:cubicBezTo>
                <a:cubicBezTo>
                  <a:pt x="1160" y="125"/>
                  <a:pt x="1162" y="131"/>
                  <a:pt x="1168" y="136"/>
                </a:cubicBezTo>
                <a:cubicBezTo>
                  <a:pt x="1173" y="141"/>
                  <a:pt x="1180" y="143"/>
                  <a:pt x="1190" y="143"/>
                </a:cubicBezTo>
                <a:cubicBezTo>
                  <a:pt x="1202" y="143"/>
                  <a:pt x="1212" y="138"/>
                  <a:pt x="1218" y="126"/>
                </a:cubicBezTo>
                <a:cubicBezTo>
                  <a:pt x="1219" y="126"/>
                  <a:pt x="1219" y="126"/>
                  <a:pt x="1219" y="126"/>
                </a:cubicBezTo>
                <a:cubicBezTo>
                  <a:pt x="1219" y="141"/>
                  <a:pt x="1219" y="141"/>
                  <a:pt x="1219" y="141"/>
                </a:cubicBezTo>
                <a:cubicBezTo>
                  <a:pt x="1234" y="141"/>
                  <a:pt x="1234" y="141"/>
                  <a:pt x="1234" y="141"/>
                </a:cubicBezTo>
                <a:cubicBezTo>
                  <a:pt x="1234" y="80"/>
                  <a:pt x="1234" y="80"/>
                  <a:pt x="1234" y="80"/>
                </a:cubicBezTo>
                <a:close/>
                <a:moveTo>
                  <a:pt x="1219" y="103"/>
                </a:moveTo>
                <a:cubicBezTo>
                  <a:pt x="1219" y="111"/>
                  <a:pt x="1216" y="117"/>
                  <a:pt x="1212" y="123"/>
                </a:cubicBezTo>
                <a:cubicBezTo>
                  <a:pt x="1207" y="128"/>
                  <a:pt x="1200" y="131"/>
                  <a:pt x="1193" y="131"/>
                </a:cubicBezTo>
                <a:cubicBezTo>
                  <a:pt x="1188" y="131"/>
                  <a:pt x="1183" y="129"/>
                  <a:pt x="1180" y="126"/>
                </a:cubicBezTo>
                <a:cubicBezTo>
                  <a:pt x="1177" y="124"/>
                  <a:pt x="1175" y="120"/>
                  <a:pt x="1175" y="115"/>
                </a:cubicBezTo>
                <a:cubicBezTo>
                  <a:pt x="1175" y="109"/>
                  <a:pt x="1177" y="105"/>
                  <a:pt x="1180" y="102"/>
                </a:cubicBezTo>
                <a:cubicBezTo>
                  <a:pt x="1183" y="100"/>
                  <a:pt x="1188" y="98"/>
                  <a:pt x="1196" y="97"/>
                </a:cubicBezTo>
                <a:cubicBezTo>
                  <a:pt x="1219" y="94"/>
                  <a:pt x="1219" y="94"/>
                  <a:pt x="1219" y="94"/>
                </a:cubicBezTo>
                <a:cubicBezTo>
                  <a:pt x="1219" y="103"/>
                  <a:pt x="1219" y="103"/>
                  <a:pt x="1219" y="103"/>
                </a:cubicBezTo>
                <a:close/>
                <a:moveTo>
                  <a:pt x="1309" y="47"/>
                </a:moveTo>
                <a:cubicBezTo>
                  <a:pt x="1307" y="46"/>
                  <a:pt x="1304" y="46"/>
                  <a:pt x="1300" y="46"/>
                </a:cubicBezTo>
                <a:cubicBezTo>
                  <a:pt x="1295" y="46"/>
                  <a:pt x="1290" y="47"/>
                  <a:pt x="1285" y="51"/>
                </a:cubicBezTo>
                <a:cubicBezTo>
                  <a:pt x="1281" y="55"/>
                  <a:pt x="1278" y="60"/>
                  <a:pt x="1276" y="67"/>
                </a:cubicBezTo>
                <a:cubicBezTo>
                  <a:pt x="1275" y="67"/>
                  <a:pt x="1275" y="67"/>
                  <a:pt x="1275" y="67"/>
                </a:cubicBezTo>
                <a:cubicBezTo>
                  <a:pt x="1275" y="47"/>
                  <a:pt x="1275" y="47"/>
                  <a:pt x="1275" y="47"/>
                </a:cubicBezTo>
                <a:cubicBezTo>
                  <a:pt x="1260" y="47"/>
                  <a:pt x="1260" y="47"/>
                  <a:pt x="1260" y="47"/>
                </a:cubicBezTo>
                <a:cubicBezTo>
                  <a:pt x="1260" y="141"/>
                  <a:pt x="1260" y="141"/>
                  <a:pt x="1260" y="141"/>
                </a:cubicBezTo>
                <a:cubicBezTo>
                  <a:pt x="1275" y="141"/>
                  <a:pt x="1275" y="141"/>
                  <a:pt x="1275" y="141"/>
                </a:cubicBezTo>
                <a:cubicBezTo>
                  <a:pt x="1275" y="93"/>
                  <a:pt x="1275" y="93"/>
                  <a:pt x="1275" y="93"/>
                </a:cubicBezTo>
                <a:cubicBezTo>
                  <a:pt x="1275" y="83"/>
                  <a:pt x="1277" y="75"/>
                  <a:pt x="1282" y="69"/>
                </a:cubicBezTo>
                <a:cubicBezTo>
                  <a:pt x="1286" y="63"/>
                  <a:pt x="1291" y="59"/>
                  <a:pt x="1298" y="59"/>
                </a:cubicBezTo>
                <a:cubicBezTo>
                  <a:pt x="1303" y="59"/>
                  <a:pt x="1307" y="60"/>
                  <a:pt x="1309" y="62"/>
                </a:cubicBezTo>
                <a:cubicBezTo>
                  <a:pt x="1309" y="47"/>
                  <a:pt x="1309" y="47"/>
                  <a:pt x="1309" y="47"/>
                </a:cubicBezTo>
                <a:close/>
                <a:moveTo>
                  <a:pt x="1385" y="123"/>
                </a:moveTo>
                <a:cubicBezTo>
                  <a:pt x="1378" y="128"/>
                  <a:pt x="1370" y="131"/>
                  <a:pt x="1362" y="131"/>
                </a:cubicBezTo>
                <a:cubicBezTo>
                  <a:pt x="1352" y="131"/>
                  <a:pt x="1344" y="127"/>
                  <a:pt x="1338" y="121"/>
                </a:cubicBezTo>
                <a:cubicBezTo>
                  <a:pt x="1333" y="115"/>
                  <a:pt x="1330" y="106"/>
                  <a:pt x="1330" y="95"/>
                </a:cubicBezTo>
                <a:cubicBezTo>
                  <a:pt x="1330" y="84"/>
                  <a:pt x="1333" y="75"/>
                  <a:pt x="1339" y="68"/>
                </a:cubicBezTo>
                <a:cubicBezTo>
                  <a:pt x="1345" y="61"/>
                  <a:pt x="1353" y="58"/>
                  <a:pt x="1363" y="58"/>
                </a:cubicBezTo>
                <a:cubicBezTo>
                  <a:pt x="1370" y="58"/>
                  <a:pt x="1378" y="60"/>
                  <a:pt x="1385" y="65"/>
                </a:cubicBezTo>
                <a:cubicBezTo>
                  <a:pt x="1385" y="50"/>
                  <a:pt x="1385" y="50"/>
                  <a:pt x="1385" y="50"/>
                </a:cubicBezTo>
                <a:cubicBezTo>
                  <a:pt x="1379" y="46"/>
                  <a:pt x="1371" y="45"/>
                  <a:pt x="1363" y="45"/>
                </a:cubicBezTo>
                <a:cubicBezTo>
                  <a:pt x="1348" y="45"/>
                  <a:pt x="1337" y="50"/>
                  <a:pt x="1328" y="59"/>
                </a:cubicBezTo>
                <a:cubicBezTo>
                  <a:pt x="1319" y="68"/>
                  <a:pt x="1314" y="81"/>
                  <a:pt x="1314" y="96"/>
                </a:cubicBezTo>
                <a:cubicBezTo>
                  <a:pt x="1314" y="105"/>
                  <a:pt x="1316" y="114"/>
                  <a:pt x="1320" y="121"/>
                </a:cubicBezTo>
                <a:cubicBezTo>
                  <a:pt x="1324" y="128"/>
                  <a:pt x="1329" y="134"/>
                  <a:pt x="1336" y="138"/>
                </a:cubicBezTo>
                <a:cubicBezTo>
                  <a:pt x="1343" y="142"/>
                  <a:pt x="1350" y="143"/>
                  <a:pt x="1359" y="143"/>
                </a:cubicBezTo>
                <a:cubicBezTo>
                  <a:pt x="1369" y="143"/>
                  <a:pt x="1378" y="141"/>
                  <a:pt x="1385" y="137"/>
                </a:cubicBezTo>
                <a:cubicBezTo>
                  <a:pt x="1385" y="123"/>
                  <a:pt x="1385" y="123"/>
                  <a:pt x="1385" y="123"/>
                </a:cubicBezTo>
                <a:close/>
                <a:moveTo>
                  <a:pt x="1484" y="83"/>
                </a:moveTo>
                <a:cubicBezTo>
                  <a:pt x="1484" y="58"/>
                  <a:pt x="1473" y="45"/>
                  <a:pt x="1452" y="45"/>
                </a:cubicBezTo>
                <a:cubicBezTo>
                  <a:pt x="1439" y="45"/>
                  <a:pt x="1428" y="51"/>
                  <a:pt x="1421" y="63"/>
                </a:cubicBezTo>
                <a:cubicBezTo>
                  <a:pt x="1421" y="63"/>
                  <a:pt x="1421" y="63"/>
                  <a:pt x="1421" y="63"/>
                </a:cubicBezTo>
                <a:cubicBezTo>
                  <a:pt x="1421" y="2"/>
                  <a:pt x="1421" y="2"/>
                  <a:pt x="1421" y="2"/>
                </a:cubicBezTo>
                <a:cubicBezTo>
                  <a:pt x="1406" y="2"/>
                  <a:pt x="1406" y="2"/>
                  <a:pt x="1406" y="2"/>
                </a:cubicBezTo>
                <a:cubicBezTo>
                  <a:pt x="1406" y="141"/>
                  <a:pt x="1406" y="141"/>
                  <a:pt x="1406" y="141"/>
                </a:cubicBezTo>
                <a:cubicBezTo>
                  <a:pt x="1421" y="141"/>
                  <a:pt x="1421" y="141"/>
                  <a:pt x="1421" y="141"/>
                </a:cubicBezTo>
                <a:cubicBezTo>
                  <a:pt x="1421" y="88"/>
                  <a:pt x="1421" y="88"/>
                  <a:pt x="1421" y="88"/>
                </a:cubicBezTo>
                <a:cubicBezTo>
                  <a:pt x="1421" y="79"/>
                  <a:pt x="1423" y="72"/>
                  <a:pt x="1428" y="66"/>
                </a:cubicBezTo>
                <a:cubicBezTo>
                  <a:pt x="1433" y="61"/>
                  <a:pt x="1439" y="58"/>
                  <a:pt x="1447" y="58"/>
                </a:cubicBezTo>
                <a:cubicBezTo>
                  <a:pt x="1461" y="58"/>
                  <a:pt x="1469" y="68"/>
                  <a:pt x="1469" y="87"/>
                </a:cubicBezTo>
                <a:cubicBezTo>
                  <a:pt x="1469" y="141"/>
                  <a:pt x="1469" y="141"/>
                  <a:pt x="1469" y="141"/>
                </a:cubicBezTo>
                <a:cubicBezTo>
                  <a:pt x="1484" y="141"/>
                  <a:pt x="1484" y="141"/>
                  <a:pt x="1484" y="141"/>
                </a:cubicBezTo>
                <a:cubicBezTo>
                  <a:pt x="1484" y="83"/>
                  <a:pt x="1484" y="83"/>
                  <a:pt x="1484" y="83"/>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rcRect t="15586"/>
          <a:stretch>
            <a:fillRect/>
          </a:stretch>
        </p:blipFill>
        <p:spPr>
          <a:xfrm>
            <a:off x="-477273" y="0"/>
            <a:ext cx="6573273" cy="8093442"/>
          </a:xfrm>
          <a:custGeom>
            <a:avLst/>
            <a:gdLst>
              <a:gd name="connsiteX0" fmla="*/ 477273 w 6573273"/>
              <a:gd name="connsiteY0" fmla="*/ 0 h 8093442"/>
              <a:gd name="connsiteX1" fmla="*/ 6573273 w 6573273"/>
              <a:gd name="connsiteY1" fmla="*/ 0 h 8093442"/>
              <a:gd name="connsiteX2" fmla="*/ 6573273 w 6573273"/>
              <a:gd name="connsiteY2" fmla="*/ 6994525 h 8093442"/>
              <a:gd name="connsiteX3" fmla="*/ 477273 w 6573273"/>
              <a:gd name="connsiteY3" fmla="*/ 6994525 h 8093442"/>
              <a:gd name="connsiteX4" fmla="*/ 477273 w 6573273"/>
              <a:gd name="connsiteY4" fmla="*/ 8093442 h 8093442"/>
              <a:gd name="connsiteX5" fmla="*/ 0 w 6573273"/>
              <a:gd name="connsiteY5" fmla="*/ 8093442 h 8093442"/>
              <a:gd name="connsiteX6" fmla="*/ 0 w 6573273"/>
              <a:gd name="connsiteY6" fmla="*/ 4868863 h 8093442"/>
              <a:gd name="connsiteX7" fmla="*/ 477273 w 6573273"/>
              <a:gd name="connsiteY7" fmla="*/ 4868863 h 8093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73273" h="8093442">
                <a:moveTo>
                  <a:pt x="477273" y="0"/>
                </a:moveTo>
                <a:lnTo>
                  <a:pt x="6573273" y="0"/>
                </a:lnTo>
                <a:lnTo>
                  <a:pt x="6573273" y="6994525"/>
                </a:lnTo>
                <a:lnTo>
                  <a:pt x="477273" y="6994525"/>
                </a:lnTo>
                <a:lnTo>
                  <a:pt x="477273" y="8093442"/>
                </a:lnTo>
                <a:lnTo>
                  <a:pt x="0" y="8093442"/>
                </a:lnTo>
                <a:lnTo>
                  <a:pt x="0" y="4868863"/>
                </a:lnTo>
                <a:lnTo>
                  <a:pt x="477273" y="4868863"/>
                </a:lnTo>
                <a:close/>
              </a:path>
            </a:pathLst>
          </a:custGeom>
          <a:noFill/>
          <a:ln>
            <a:noFill/>
          </a:ln>
        </p:spPr>
      </p:pic>
    </p:spTree>
    <p:extLst>
      <p:ext uri="{BB962C8B-B14F-4D97-AF65-F5344CB8AC3E}">
        <p14:creationId xmlns:p14="http://schemas.microsoft.com/office/powerpoint/2010/main" val="3796735475"/>
      </p:ext>
    </p:extLst>
  </p:cSld>
  <p:clrMapOvr>
    <a:masterClrMapping/>
  </p:clrMapOvr>
  <p:transition>
    <p:fade/>
  </p:transition>
  <p:extLst mod="1">
    <p:ext uri="{DCECCB84-F9BA-43D5-87BE-67443E8EF086}">
      <p15:sldGuideLst xmlns:p15="http://schemas.microsoft.com/office/powerpoint/2012/main">
        <p15:guide id="1" orient="horz" pos="302">
          <p15:clr>
            <a:srgbClr val="C35EA4"/>
          </p15:clr>
        </p15:guide>
        <p15:guide id="2" pos="288">
          <p15:clr>
            <a:srgbClr val="C35EA4"/>
          </p15:clr>
        </p15:guide>
        <p15:guide id="3" pos="7546">
          <p15:clr>
            <a:srgbClr val="C35EA4"/>
          </p15:clr>
        </p15:guide>
        <p15:guide id="4" orient="horz" pos="4104">
          <p15:clr>
            <a:srgbClr val="C35EA4"/>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84507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93445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69283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16152"/>
            <a:ext cx="11887199" cy="2131353"/>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5309969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2407" b="31351"/>
          <a:stretch/>
        </p:blipFill>
        <p:spPr>
          <a:xfrm>
            <a:off x="-1" y="0"/>
            <a:ext cx="12436475" cy="6994526"/>
          </a:xfrm>
          <a:prstGeom prst="rect">
            <a:avLst/>
          </a:prstGeom>
          <a:noFill/>
          <a:ln>
            <a:noFill/>
          </a:ln>
        </p:spPr>
      </p:pic>
      <p:pic>
        <p:nvPicPr>
          <p:cNvPr id="3" name="Picture 2"/>
          <p:cNvPicPr>
            <a:picLocks noChangeAspect="1"/>
          </p:cNvPicPr>
          <p:nvPr userDrawn="1"/>
        </p:nvPicPr>
        <p:blipFill>
          <a:blip r:embed="rId3"/>
          <a:stretch>
            <a:fillRect/>
          </a:stretch>
        </p:blipFill>
        <p:spPr>
          <a:xfrm>
            <a:off x="495300" y="2488813"/>
            <a:ext cx="5580001" cy="551250"/>
          </a:xfrm>
          <a:prstGeom prst="rect">
            <a:avLst/>
          </a:prstGeom>
        </p:spPr>
      </p:pic>
      <p:pic>
        <p:nvPicPr>
          <p:cNvPr id="4" name="Picture 3"/>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white">
          <a:xfrm>
            <a:off x="10333038" y="6163073"/>
            <a:ext cx="1643341" cy="352027"/>
          </a:xfrm>
          <a:prstGeom prst="rect">
            <a:avLst/>
          </a:prstGeom>
        </p:spPr>
      </p:pic>
    </p:spTree>
    <p:extLst>
      <p:ext uri="{BB962C8B-B14F-4D97-AF65-F5344CB8AC3E}">
        <p14:creationId xmlns:p14="http://schemas.microsoft.com/office/powerpoint/2010/main" val="3422979901"/>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orient="horz" pos="4104">
          <p15:clr>
            <a:srgbClr val="C35EA4"/>
          </p15:clr>
        </p15:guide>
        <p15:guide id="3" pos="7546">
          <p15:clr>
            <a:srgbClr val="C35EA4"/>
          </p15:clr>
        </p15:guide>
        <p15:guide id="4" orient="horz" pos="302">
          <p15:clr>
            <a:srgbClr val="C35EA4"/>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Walkin">
    <p:bg>
      <p:bgPr>
        <a:solidFill>
          <a:schemeClr val="tx1"/>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516364" y="469053"/>
            <a:ext cx="1462911" cy="313376"/>
          </a:xfrm>
          <a:prstGeom prst="rect">
            <a:avLst/>
          </a:prstGeom>
        </p:spPr>
      </p:pic>
      <p:sp>
        <p:nvSpPr>
          <p:cNvPr id="8" name="Freeform 5"/>
          <p:cNvSpPr>
            <a:spLocks noEditPoints="1"/>
          </p:cNvSpPr>
          <p:nvPr userDrawn="1"/>
        </p:nvSpPr>
        <p:spPr bwMode="auto">
          <a:xfrm>
            <a:off x="4846638" y="2622117"/>
            <a:ext cx="6626093" cy="650876"/>
          </a:xfrm>
          <a:custGeom>
            <a:avLst/>
            <a:gdLst>
              <a:gd name="T0" fmla="*/ 67 w 1484"/>
              <a:gd name="T1" fmla="*/ 117 h 143"/>
              <a:gd name="T2" fmla="*/ 15 w 1484"/>
              <a:gd name="T3" fmla="*/ 141 h 143"/>
              <a:gd name="T4" fmla="*/ 63 w 1484"/>
              <a:gd name="T5" fmla="*/ 141 h 143"/>
              <a:gd name="T6" fmla="*/ 119 w 1484"/>
              <a:gd name="T7" fmla="*/ 53 h 143"/>
              <a:gd name="T8" fmla="*/ 173 w 1484"/>
              <a:gd name="T9" fmla="*/ 4 h 143"/>
              <a:gd name="T10" fmla="*/ 180 w 1484"/>
              <a:gd name="T11" fmla="*/ 21 h 143"/>
              <a:gd name="T12" fmla="*/ 165 w 1484"/>
              <a:gd name="T13" fmla="*/ 141 h 143"/>
              <a:gd name="T14" fmla="*/ 226 w 1484"/>
              <a:gd name="T15" fmla="*/ 121 h 143"/>
              <a:gd name="T16" fmla="*/ 272 w 1484"/>
              <a:gd name="T17" fmla="*/ 50 h 143"/>
              <a:gd name="T18" fmla="*/ 223 w 1484"/>
              <a:gd name="T19" fmla="*/ 138 h 143"/>
              <a:gd name="T20" fmla="*/ 333 w 1484"/>
              <a:gd name="T21" fmla="*/ 46 h 143"/>
              <a:gd name="T22" fmla="*/ 293 w 1484"/>
              <a:gd name="T23" fmla="*/ 47 h 143"/>
              <a:gd name="T24" fmla="*/ 330 w 1484"/>
              <a:gd name="T25" fmla="*/ 59 h 143"/>
              <a:gd name="T26" fmla="*/ 359 w 1484"/>
              <a:gd name="T27" fmla="*/ 58 h 143"/>
              <a:gd name="T28" fmla="*/ 439 w 1484"/>
              <a:gd name="T29" fmla="*/ 94 h 143"/>
              <a:gd name="T30" fmla="*/ 362 w 1484"/>
              <a:gd name="T31" fmla="*/ 95 h 143"/>
              <a:gd name="T32" fmla="*/ 416 w 1484"/>
              <a:gd name="T33" fmla="*/ 121 h 143"/>
              <a:gd name="T34" fmla="*/ 474 w 1484"/>
              <a:gd name="T35" fmla="*/ 61 h 143"/>
              <a:gd name="T36" fmla="*/ 464 w 1484"/>
              <a:gd name="T37" fmla="*/ 53 h 143"/>
              <a:gd name="T38" fmla="*/ 497 w 1484"/>
              <a:gd name="T39" fmla="*/ 117 h 143"/>
              <a:gd name="T40" fmla="*/ 503 w 1484"/>
              <a:gd name="T41" fmla="*/ 136 h 143"/>
              <a:gd name="T42" fmla="*/ 538 w 1484"/>
              <a:gd name="T43" fmla="*/ 58 h 143"/>
              <a:gd name="T44" fmla="*/ 618 w 1484"/>
              <a:gd name="T45" fmla="*/ 94 h 143"/>
              <a:gd name="T46" fmla="*/ 540 w 1484"/>
              <a:gd name="T47" fmla="*/ 95 h 143"/>
              <a:gd name="T48" fmla="*/ 594 w 1484"/>
              <a:gd name="T49" fmla="*/ 121 h 143"/>
              <a:gd name="T50" fmla="*/ 641 w 1484"/>
              <a:gd name="T51" fmla="*/ 47 h 143"/>
              <a:gd name="T52" fmla="*/ 656 w 1484"/>
              <a:gd name="T53" fmla="*/ 141 h 143"/>
              <a:gd name="T54" fmla="*/ 656 w 1484"/>
              <a:gd name="T55" fmla="*/ 33 h 143"/>
              <a:gd name="T56" fmla="*/ 730 w 1484"/>
              <a:gd name="T57" fmla="*/ 130 h 143"/>
              <a:gd name="T58" fmla="*/ 740 w 1484"/>
              <a:gd name="T59" fmla="*/ 47 h 143"/>
              <a:gd name="T60" fmla="*/ 685 w 1484"/>
              <a:gd name="T61" fmla="*/ 47 h 143"/>
              <a:gd name="T62" fmla="*/ 740 w 1484"/>
              <a:gd name="T63" fmla="*/ 140 h 143"/>
              <a:gd name="T64" fmla="*/ 873 w 1484"/>
              <a:gd name="T65" fmla="*/ 68 h 143"/>
              <a:gd name="T66" fmla="*/ 802 w 1484"/>
              <a:gd name="T67" fmla="*/ 141 h 143"/>
              <a:gd name="T68" fmla="*/ 868 w 1484"/>
              <a:gd name="T69" fmla="*/ 141 h 143"/>
              <a:gd name="T70" fmla="*/ 817 w 1484"/>
              <a:gd name="T71" fmla="*/ 71 h 143"/>
              <a:gd name="T72" fmla="*/ 857 w 1484"/>
              <a:gd name="T73" fmla="*/ 64 h 143"/>
              <a:gd name="T74" fmla="*/ 904 w 1484"/>
              <a:gd name="T75" fmla="*/ 69 h 143"/>
              <a:gd name="T76" fmla="*/ 974 w 1484"/>
              <a:gd name="T77" fmla="*/ 120 h 143"/>
              <a:gd name="T78" fmla="*/ 981 w 1484"/>
              <a:gd name="T79" fmla="*/ 90 h 143"/>
              <a:gd name="T80" fmla="*/ 965 w 1484"/>
              <a:gd name="T81" fmla="*/ 85 h 143"/>
              <a:gd name="T82" fmla="*/ 1010 w 1484"/>
              <a:gd name="T83" fmla="*/ 71 h 143"/>
              <a:gd name="T84" fmla="*/ 1028 w 1484"/>
              <a:gd name="T85" fmla="*/ 45 h 143"/>
              <a:gd name="T86" fmla="*/ 1033 w 1484"/>
              <a:gd name="T87" fmla="*/ 109 h 143"/>
              <a:gd name="T88" fmla="*/ 1018 w 1484"/>
              <a:gd name="T89" fmla="*/ 143 h 143"/>
              <a:gd name="T90" fmla="*/ 1137 w 1484"/>
              <a:gd name="T91" fmla="*/ 57 h 143"/>
              <a:gd name="T92" fmla="*/ 1076 w 1484"/>
              <a:gd name="T93" fmla="*/ 130 h 143"/>
              <a:gd name="T94" fmla="*/ 1089 w 1484"/>
              <a:gd name="T95" fmla="*/ 122 h 143"/>
              <a:gd name="T96" fmla="*/ 1090 w 1484"/>
              <a:gd name="T97" fmla="*/ 65 h 143"/>
              <a:gd name="T98" fmla="*/ 1234 w 1484"/>
              <a:gd name="T99" fmla="*/ 80 h 143"/>
              <a:gd name="T100" fmla="*/ 1199 w 1484"/>
              <a:gd name="T101" fmla="*/ 58 h 143"/>
              <a:gd name="T102" fmla="*/ 1190 w 1484"/>
              <a:gd name="T103" fmla="*/ 143 h 143"/>
              <a:gd name="T104" fmla="*/ 1234 w 1484"/>
              <a:gd name="T105" fmla="*/ 80 h 143"/>
              <a:gd name="T106" fmla="*/ 1175 w 1484"/>
              <a:gd name="T107" fmla="*/ 115 h 143"/>
              <a:gd name="T108" fmla="*/ 1309 w 1484"/>
              <a:gd name="T109" fmla="*/ 47 h 143"/>
              <a:gd name="T110" fmla="*/ 1275 w 1484"/>
              <a:gd name="T111" fmla="*/ 47 h 143"/>
              <a:gd name="T112" fmla="*/ 1282 w 1484"/>
              <a:gd name="T113" fmla="*/ 69 h 143"/>
              <a:gd name="T114" fmla="*/ 1362 w 1484"/>
              <a:gd name="T115" fmla="*/ 131 h 143"/>
              <a:gd name="T116" fmla="*/ 1385 w 1484"/>
              <a:gd name="T117" fmla="*/ 65 h 143"/>
              <a:gd name="T118" fmla="*/ 1320 w 1484"/>
              <a:gd name="T119" fmla="*/ 121 h 143"/>
              <a:gd name="T120" fmla="*/ 1484 w 1484"/>
              <a:gd name="T121" fmla="*/ 83 h 143"/>
              <a:gd name="T122" fmla="*/ 1406 w 1484"/>
              <a:gd name="T123" fmla="*/ 2 h 143"/>
              <a:gd name="T124" fmla="*/ 1447 w 1484"/>
              <a:gd name="T125" fmla="*/ 58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484" h="143">
                <a:moveTo>
                  <a:pt x="134" y="10"/>
                </a:moveTo>
                <a:cubicBezTo>
                  <a:pt x="115" y="10"/>
                  <a:pt x="115" y="10"/>
                  <a:pt x="115" y="10"/>
                </a:cubicBezTo>
                <a:cubicBezTo>
                  <a:pt x="74" y="101"/>
                  <a:pt x="74" y="101"/>
                  <a:pt x="74" y="101"/>
                </a:cubicBezTo>
                <a:cubicBezTo>
                  <a:pt x="73" y="103"/>
                  <a:pt x="70" y="109"/>
                  <a:pt x="67" y="117"/>
                </a:cubicBezTo>
                <a:cubicBezTo>
                  <a:pt x="67" y="117"/>
                  <a:pt x="67" y="117"/>
                  <a:pt x="67" y="117"/>
                </a:cubicBezTo>
                <a:cubicBezTo>
                  <a:pt x="66" y="114"/>
                  <a:pt x="64" y="108"/>
                  <a:pt x="61" y="101"/>
                </a:cubicBezTo>
                <a:cubicBezTo>
                  <a:pt x="20" y="10"/>
                  <a:pt x="20" y="10"/>
                  <a:pt x="20" y="10"/>
                </a:cubicBezTo>
                <a:cubicBezTo>
                  <a:pt x="0" y="10"/>
                  <a:pt x="0" y="10"/>
                  <a:pt x="0" y="10"/>
                </a:cubicBezTo>
                <a:cubicBezTo>
                  <a:pt x="0" y="141"/>
                  <a:pt x="0" y="141"/>
                  <a:pt x="0" y="141"/>
                </a:cubicBezTo>
                <a:cubicBezTo>
                  <a:pt x="15" y="141"/>
                  <a:pt x="15" y="141"/>
                  <a:pt x="15" y="141"/>
                </a:cubicBezTo>
                <a:cubicBezTo>
                  <a:pt x="15" y="53"/>
                  <a:pt x="15" y="53"/>
                  <a:pt x="15" y="53"/>
                </a:cubicBezTo>
                <a:cubicBezTo>
                  <a:pt x="15" y="41"/>
                  <a:pt x="15" y="33"/>
                  <a:pt x="14" y="27"/>
                </a:cubicBezTo>
                <a:cubicBezTo>
                  <a:pt x="15" y="27"/>
                  <a:pt x="15" y="27"/>
                  <a:pt x="15" y="27"/>
                </a:cubicBezTo>
                <a:cubicBezTo>
                  <a:pt x="16" y="34"/>
                  <a:pt x="17" y="38"/>
                  <a:pt x="18" y="41"/>
                </a:cubicBezTo>
                <a:cubicBezTo>
                  <a:pt x="63" y="141"/>
                  <a:pt x="63" y="141"/>
                  <a:pt x="63" y="141"/>
                </a:cubicBezTo>
                <a:cubicBezTo>
                  <a:pt x="71" y="141"/>
                  <a:pt x="71" y="141"/>
                  <a:pt x="71" y="141"/>
                </a:cubicBezTo>
                <a:cubicBezTo>
                  <a:pt x="116" y="40"/>
                  <a:pt x="116" y="40"/>
                  <a:pt x="116" y="40"/>
                </a:cubicBezTo>
                <a:cubicBezTo>
                  <a:pt x="117" y="37"/>
                  <a:pt x="118" y="33"/>
                  <a:pt x="120" y="27"/>
                </a:cubicBezTo>
                <a:cubicBezTo>
                  <a:pt x="120" y="27"/>
                  <a:pt x="120" y="27"/>
                  <a:pt x="120" y="27"/>
                </a:cubicBezTo>
                <a:cubicBezTo>
                  <a:pt x="119" y="37"/>
                  <a:pt x="119" y="46"/>
                  <a:pt x="119" y="53"/>
                </a:cubicBezTo>
                <a:cubicBezTo>
                  <a:pt x="119" y="141"/>
                  <a:pt x="119" y="141"/>
                  <a:pt x="119" y="141"/>
                </a:cubicBezTo>
                <a:cubicBezTo>
                  <a:pt x="134" y="141"/>
                  <a:pt x="134" y="141"/>
                  <a:pt x="134" y="141"/>
                </a:cubicBezTo>
                <a:cubicBezTo>
                  <a:pt x="134" y="10"/>
                  <a:pt x="134" y="10"/>
                  <a:pt x="134" y="10"/>
                </a:cubicBezTo>
                <a:close/>
                <a:moveTo>
                  <a:pt x="180" y="7"/>
                </a:moveTo>
                <a:cubicBezTo>
                  <a:pt x="178" y="5"/>
                  <a:pt x="175" y="4"/>
                  <a:pt x="173" y="4"/>
                </a:cubicBezTo>
                <a:cubicBezTo>
                  <a:pt x="170" y="4"/>
                  <a:pt x="167" y="5"/>
                  <a:pt x="166" y="7"/>
                </a:cubicBezTo>
                <a:cubicBezTo>
                  <a:pt x="164" y="9"/>
                  <a:pt x="163" y="11"/>
                  <a:pt x="163" y="13"/>
                </a:cubicBezTo>
                <a:cubicBezTo>
                  <a:pt x="163" y="16"/>
                  <a:pt x="164" y="19"/>
                  <a:pt x="166" y="21"/>
                </a:cubicBezTo>
                <a:cubicBezTo>
                  <a:pt x="168" y="22"/>
                  <a:pt x="170" y="23"/>
                  <a:pt x="173" y="23"/>
                </a:cubicBezTo>
                <a:cubicBezTo>
                  <a:pt x="175" y="23"/>
                  <a:pt x="178" y="22"/>
                  <a:pt x="180" y="21"/>
                </a:cubicBezTo>
                <a:cubicBezTo>
                  <a:pt x="182" y="19"/>
                  <a:pt x="183" y="16"/>
                  <a:pt x="183" y="13"/>
                </a:cubicBezTo>
                <a:cubicBezTo>
                  <a:pt x="183" y="11"/>
                  <a:pt x="182" y="9"/>
                  <a:pt x="180" y="7"/>
                </a:cubicBezTo>
                <a:close/>
                <a:moveTo>
                  <a:pt x="180" y="47"/>
                </a:moveTo>
                <a:cubicBezTo>
                  <a:pt x="165" y="47"/>
                  <a:pt x="165" y="47"/>
                  <a:pt x="165" y="47"/>
                </a:cubicBezTo>
                <a:cubicBezTo>
                  <a:pt x="165" y="141"/>
                  <a:pt x="165" y="141"/>
                  <a:pt x="165" y="141"/>
                </a:cubicBezTo>
                <a:cubicBezTo>
                  <a:pt x="180" y="141"/>
                  <a:pt x="180" y="141"/>
                  <a:pt x="180" y="141"/>
                </a:cubicBezTo>
                <a:cubicBezTo>
                  <a:pt x="180" y="47"/>
                  <a:pt x="180" y="47"/>
                  <a:pt x="180" y="47"/>
                </a:cubicBezTo>
                <a:close/>
                <a:moveTo>
                  <a:pt x="272" y="123"/>
                </a:moveTo>
                <a:cubicBezTo>
                  <a:pt x="265" y="128"/>
                  <a:pt x="257" y="131"/>
                  <a:pt x="249" y="131"/>
                </a:cubicBezTo>
                <a:cubicBezTo>
                  <a:pt x="239" y="131"/>
                  <a:pt x="231" y="127"/>
                  <a:pt x="226" y="121"/>
                </a:cubicBezTo>
                <a:cubicBezTo>
                  <a:pt x="220" y="115"/>
                  <a:pt x="217" y="106"/>
                  <a:pt x="217" y="95"/>
                </a:cubicBezTo>
                <a:cubicBezTo>
                  <a:pt x="217" y="84"/>
                  <a:pt x="220" y="75"/>
                  <a:pt x="226" y="68"/>
                </a:cubicBezTo>
                <a:cubicBezTo>
                  <a:pt x="232" y="61"/>
                  <a:pt x="240" y="58"/>
                  <a:pt x="250" y="58"/>
                </a:cubicBezTo>
                <a:cubicBezTo>
                  <a:pt x="258" y="58"/>
                  <a:pt x="265" y="60"/>
                  <a:pt x="272" y="65"/>
                </a:cubicBezTo>
                <a:cubicBezTo>
                  <a:pt x="272" y="50"/>
                  <a:pt x="272" y="50"/>
                  <a:pt x="272" y="50"/>
                </a:cubicBezTo>
                <a:cubicBezTo>
                  <a:pt x="266" y="46"/>
                  <a:pt x="259" y="45"/>
                  <a:pt x="250" y="45"/>
                </a:cubicBezTo>
                <a:cubicBezTo>
                  <a:pt x="236" y="45"/>
                  <a:pt x="224" y="50"/>
                  <a:pt x="215" y="59"/>
                </a:cubicBezTo>
                <a:cubicBezTo>
                  <a:pt x="206" y="68"/>
                  <a:pt x="201" y="81"/>
                  <a:pt x="201" y="96"/>
                </a:cubicBezTo>
                <a:cubicBezTo>
                  <a:pt x="201" y="105"/>
                  <a:pt x="203" y="114"/>
                  <a:pt x="207" y="121"/>
                </a:cubicBezTo>
                <a:cubicBezTo>
                  <a:pt x="211" y="128"/>
                  <a:pt x="216" y="134"/>
                  <a:pt x="223" y="138"/>
                </a:cubicBezTo>
                <a:cubicBezTo>
                  <a:pt x="230" y="142"/>
                  <a:pt x="238" y="143"/>
                  <a:pt x="246" y="143"/>
                </a:cubicBezTo>
                <a:cubicBezTo>
                  <a:pt x="256" y="143"/>
                  <a:pt x="265" y="141"/>
                  <a:pt x="272" y="137"/>
                </a:cubicBezTo>
                <a:cubicBezTo>
                  <a:pt x="272" y="123"/>
                  <a:pt x="272" y="123"/>
                  <a:pt x="272" y="123"/>
                </a:cubicBezTo>
                <a:close/>
                <a:moveTo>
                  <a:pt x="342" y="47"/>
                </a:moveTo>
                <a:cubicBezTo>
                  <a:pt x="340" y="46"/>
                  <a:pt x="337" y="46"/>
                  <a:pt x="333" y="46"/>
                </a:cubicBezTo>
                <a:cubicBezTo>
                  <a:pt x="327" y="46"/>
                  <a:pt x="322" y="47"/>
                  <a:pt x="318" y="51"/>
                </a:cubicBezTo>
                <a:cubicBezTo>
                  <a:pt x="314" y="55"/>
                  <a:pt x="310" y="60"/>
                  <a:pt x="308" y="67"/>
                </a:cubicBezTo>
                <a:cubicBezTo>
                  <a:pt x="308" y="67"/>
                  <a:pt x="308" y="67"/>
                  <a:pt x="308" y="67"/>
                </a:cubicBezTo>
                <a:cubicBezTo>
                  <a:pt x="308" y="47"/>
                  <a:pt x="308" y="47"/>
                  <a:pt x="308" y="47"/>
                </a:cubicBezTo>
                <a:cubicBezTo>
                  <a:pt x="293" y="47"/>
                  <a:pt x="293" y="47"/>
                  <a:pt x="293" y="47"/>
                </a:cubicBezTo>
                <a:cubicBezTo>
                  <a:pt x="293" y="141"/>
                  <a:pt x="293" y="141"/>
                  <a:pt x="293" y="141"/>
                </a:cubicBezTo>
                <a:cubicBezTo>
                  <a:pt x="308" y="141"/>
                  <a:pt x="308" y="141"/>
                  <a:pt x="308" y="141"/>
                </a:cubicBezTo>
                <a:cubicBezTo>
                  <a:pt x="308" y="93"/>
                  <a:pt x="308" y="93"/>
                  <a:pt x="308" y="93"/>
                </a:cubicBezTo>
                <a:cubicBezTo>
                  <a:pt x="308" y="83"/>
                  <a:pt x="310" y="75"/>
                  <a:pt x="314" y="69"/>
                </a:cubicBezTo>
                <a:cubicBezTo>
                  <a:pt x="318" y="63"/>
                  <a:pt x="324" y="59"/>
                  <a:pt x="330" y="59"/>
                </a:cubicBezTo>
                <a:cubicBezTo>
                  <a:pt x="335" y="59"/>
                  <a:pt x="339" y="60"/>
                  <a:pt x="342" y="62"/>
                </a:cubicBezTo>
                <a:cubicBezTo>
                  <a:pt x="342" y="47"/>
                  <a:pt x="342" y="47"/>
                  <a:pt x="342" y="47"/>
                </a:cubicBezTo>
                <a:close/>
                <a:moveTo>
                  <a:pt x="427" y="58"/>
                </a:moveTo>
                <a:cubicBezTo>
                  <a:pt x="420" y="49"/>
                  <a:pt x="409" y="45"/>
                  <a:pt x="395" y="45"/>
                </a:cubicBezTo>
                <a:cubicBezTo>
                  <a:pt x="380" y="45"/>
                  <a:pt x="368" y="49"/>
                  <a:pt x="359" y="58"/>
                </a:cubicBezTo>
                <a:cubicBezTo>
                  <a:pt x="351" y="67"/>
                  <a:pt x="347" y="80"/>
                  <a:pt x="347" y="95"/>
                </a:cubicBezTo>
                <a:cubicBezTo>
                  <a:pt x="347" y="110"/>
                  <a:pt x="351" y="121"/>
                  <a:pt x="359" y="130"/>
                </a:cubicBezTo>
                <a:cubicBezTo>
                  <a:pt x="367" y="139"/>
                  <a:pt x="379" y="143"/>
                  <a:pt x="392" y="143"/>
                </a:cubicBezTo>
                <a:cubicBezTo>
                  <a:pt x="407" y="143"/>
                  <a:pt x="418" y="139"/>
                  <a:pt x="427" y="130"/>
                </a:cubicBezTo>
                <a:cubicBezTo>
                  <a:pt x="435" y="121"/>
                  <a:pt x="439" y="109"/>
                  <a:pt x="439" y="94"/>
                </a:cubicBezTo>
                <a:cubicBezTo>
                  <a:pt x="439" y="79"/>
                  <a:pt x="435" y="67"/>
                  <a:pt x="427" y="58"/>
                </a:cubicBezTo>
                <a:close/>
                <a:moveTo>
                  <a:pt x="416" y="121"/>
                </a:moveTo>
                <a:cubicBezTo>
                  <a:pt x="411" y="128"/>
                  <a:pt x="403" y="131"/>
                  <a:pt x="394" y="131"/>
                </a:cubicBezTo>
                <a:cubicBezTo>
                  <a:pt x="384" y="131"/>
                  <a:pt x="376" y="127"/>
                  <a:pt x="371" y="121"/>
                </a:cubicBezTo>
                <a:cubicBezTo>
                  <a:pt x="365" y="115"/>
                  <a:pt x="362" y="106"/>
                  <a:pt x="362" y="95"/>
                </a:cubicBezTo>
                <a:cubicBezTo>
                  <a:pt x="362" y="83"/>
                  <a:pt x="365" y="74"/>
                  <a:pt x="371" y="67"/>
                </a:cubicBezTo>
                <a:cubicBezTo>
                  <a:pt x="376" y="61"/>
                  <a:pt x="384" y="58"/>
                  <a:pt x="394" y="58"/>
                </a:cubicBezTo>
                <a:cubicBezTo>
                  <a:pt x="403" y="58"/>
                  <a:pt x="411" y="61"/>
                  <a:pt x="416" y="67"/>
                </a:cubicBezTo>
                <a:cubicBezTo>
                  <a:pt x="421" y="73"/>
                  <a:pt x="424" y="83"/>
                  <a:pt x="424" y="94"/>
                </a:cubicBezTo>
                <a:cubicBezTo>
                  <a:pt x="424" y="106"/>
                  <a:pt x="421" y="115"/>
                  <a:pt x="416" y="121"/>
                </a:cubicBezTo>
                <a:close/>
                <a:moveTo>
                  <a:pt x="507" y="100"/>
                </a:moveTo>
                <a:cubicBezTo>
                  <a:pt x="503" y="96"/>
                  <a:pt x="497" y="92"/>
                  <a:pt x="488" y="88"/>
                </a:cubicBezTo>
                <a:cubicBezTo>
                  <a:pt x="480" y="85"/>
                  <a:pt x="476" y="83"/>
                  <a:pt x="473" y="80"/>
                </a:cubicBezTo>
                <a:cubicBezTo>
                  <a:pt x="471" y="78"/>
                  <a:pt x="470" y="75"/>
                  <a:pt x="470" y="71"/>
                </a:cubicBezTo>
                <a:cubicBezTo>
                  <a:pt x="470" y="67"/>
                  <a:pt x="471" y="64"/>
                  <a:pt x="474" y="61"/>
                </a:cubicBezTo>
                <a:cubicBezTo>
                  <a:pt x="477" y="59"/>
                  <a:pt x="481" y="58"/>
                  <a:pt x="486" y="58"/>
                </a:cubicBezTo>
                <a:cubicBezTo>
                  <a:pt x="494" y="58"/>
                  <a:pt x="502" y="60"/>
                  <a:pt x="508" y="64"/>
                </a:cubicBezTo>
                <a:cubicBezTo>
                  <a:pt x="508" y="49"/>
                  <a:pt x="508" y="49"/>
                  <a:pt x="508" y="49"/>
                </a:cubicBezTo>
                <a:cubicBezTo>
                  <a:pt x="502" y="46"/>
                  <a:pt x="495" y="45"/>
                  <a:pt x="488" y="45"/>
                </a:cubicBezTo>
                <a:cubicBezTo>
                  <a:pt x="478" y="45"/>
                  <a:pt x="470" y="47"/>
                  <a:pt x="464" y="53"/>
                </a:cubicBezTo>
                <a:cubicBezTo>
                  <a:pt x="458" y="58"/>
                  <a:pt x="454" y="64"/>
                  <a:pt x="454" y="72"/>
                </a:cubicBezTo>
                <a:cubicBezTo>
                  <a:pt x="454" y="79"/>
                  <a:pt x="456" y="84"/>
                  <a:pt x="460" y="88"/>
                </a:cubicBezTo>
                <a:cubicBezTo>
                  <a:pt x="463" y="92"/>
                  <a:pt x="469" y="96"/>
                  <a:pt x="477" y="100"/>
                </a:cubicBezTo>
                <a:cubicBezTo>
                  <a:pt x="485" y="104"/>
                  <a:pt x="491" y="107"/>
                  <a:pt x="493" y="109"/>
                </a:cubicBezTo>
                <a:cubicBezTo>
                  <a:pt x="495" y="111"/>
                  <a:pt x="497" y="114"/>
                  <a:pt x="497" y="117"/>
                </a:cubicBezTo>
                <a:cubicBezTo>
                  <a:pt x="497" y="126"/>
                  <a:pt x="491" y="131"/>
                  <a:pt x="479" y="131"/>
                </a:cubicBezTo>
                <a:cubicBezTo>
                  <a:pt x="470" y="131"/>
                  <a:pt x="462" y="128"/>
                  <a:pt x="454" y="122"/>
                </a:cubicBezTo>
                <a:cubicBezTo>
                  <a:pt x="454" y="138"/>
                  <a:pt x="454" y="138"/>
                  <a:pt x="454" y="138"/>
                </a:cubicBezTo>
                <a:cubicBezTo>
                  <a:pt x="461" y="142"/>
                  <a:pt x="469" y="143"/>
                  <a:pt x="478" y="143"/>
                </a:cubicBezTo>
                <a:cubicBezTo>
                  <a:pt x="488" y="143"/>
                  <a:pt x="496" y="141"/>
                  <a:pt x="503" y="136"/>
                </a:cubicBezTo>
                <a:cubicBezTo>
                  <a:pt x="509" y="131"/>
                  <a:pt x="512" y="124"/>
                  <a:pt x="512" y="116"/>
                </a:cubicBezTo>
                <a:cubicBezTo>
                  <a:pt x="512" y="110"/>
                  <a:pt x="510" y="104"/>
                  <a:pt x="507" y="100"/>
                </a:cubicBezTo>
                <a:close/>
                <a:moveTo>
                  <a:pt x="606" y="58"/>
                </a:moveTo>
                <a:cubicBezTo>
                  <a:pt x="598" y="49"/>
                  <a:pt x="587" y="45"/>
                  <a:pt x="573" y="45"/>
                </a:cubicBezTo>
                <a:cubicBezTo>
                  <a:pt x="558" y="45"/>
                  <a:pt x="546" y="49"/>
                  <a:pt x="538" y="58"/>
                </a:cubicBezTo>
                <a:cubicBezTo>
                  <a:pt x="529" y="67"/>
                  <a:pt x="525" y="80"/>
                  <a:pt x="525" y="95"/>
                </a:cubicBezTo>
                <a:cubicBezTo>
                  <a:pt x="525" y="110"/>
                  <a:pt x="529" y="121"/>
                  <a:pt x="537" y="130"/>
                </a:cubicBezTo>
                <a:cubicBezTo>
                  <a:pt x="546" y="139"/>
                  <a:pt x="557" y="143"/>
                  <a:pt x="571" y="143"/>
                </a:cubicBezTo>
                <a:cubicBezTo>
                  <a:pt x="585" y="143"/>
                  <a:pt x="596" y="139"/>
                  <a:pt x="605" y="130"/>
                </a:cubicBezTo>
                <a:cubicBezTo>
                  <a:pt x="613" y="121"/>
                  <a:pt x="618" y="109"/>
                  <a:pt x="618" y="94"/>
                </a:cubicBezTo>
                <a:cubicBezTo>
                  <a:pt x="618" y="79"/>
                  <a:pt x="614" y="67"/>
                  <a:pt x="606" y="58"/>
                </a:cubicBezTo>
                <a:close/>
                <a:moveTo>
                  <a:pt x="594" y="121"/>
                </a:moveTo>
                <a:cubicBezTo>
                  <a:pt x="589" y="128"/>
                  <a:pt x="582" y="131"/>
                  <a:pt x="572" y="131"/>
                </a:cubicBezTo>
                <a:cubicBezTo>
                  <a:pt x="562" y="131"/>
                  <a:pt x="555" y="127"/>
                  <a:pt x="549" y="121"/>
                </a:cubicBezTo>
                <a:cubicBezTo>
                  <a:pt x="543" y="115"/>
                  <a:pt x="540" y="106"/>
                  <a:pt x="540" y="95"/>
                </a:cubicBezTo>
                <a:cubicBezTo>
                  <a:pt x="540" y="83"/>
                  <a:pt x="543" y="74"/>
                  <a:pt x="549" y="67"/>
                </a:cubicBezTo>
                <a:cubicBezTo>
                  <a:pt x="554" y="61"/>
                  <a:pt x="562" y="58"/>
                  <a:pt x="572" y="58"/>
                </a:cubicBezTo>
                <a:cubicBezTo>
                  <a:pt x="582" y="58"/>
                  <a:pt x="589" y="61"/>
                  <a:pt x="594" y="67"/>
                </a:cubicBezTo>
                <a:cubicBezTo>
                  <a:pt x="599" y="73"/>
                  <a:pt x="602" y="83"/>
                  <a:pt x="602" y="94"/>
                </a:cubicBezTo>
                <a:cubicBezTo>
                  <a:pt x="602" y="106"/>
                  <a:pt x="600" y="115"/>
                  <a:pt x="594" y="121"/>
                </a:cubicBezTo>
                <a:close/>
                <a:moveTo>
                  <a:pt x="682" y="2"/>
                </a:moveTo>
                <a:cubicBezTo>
                  <a:pt x="679" y="1"/>
                  <a:pt x="676" y="0"/>
                  <a:pt x="671" y="0"/>
                </a:cubicBezTo>
                <a:cubicBezTo>
                  <a:pt x="662" y="0"/>
                  <a:pt x="655" y="3"/>
                  <a:pt x="650" y="9"/>
                </a:cubicBezTo>
                <a:cubicBezTo>
                  <a:pt x="644" y="15"/>
                  <a:pt x="641" y="22"/>
                  <a:pt x="641" y="32"/>
                </a:cubicBezTo>
                <a:cubicBezTo>
                  <a:pt x="641" y="47"/>
                  <a:pt x="641" y="47"/>
                  <a:pt x="641" y="47"/>
                </a:cubicBezTo>
                <a:cubicBezTo>
                  <a:pt x="625" y="47"/>
                  <a:pt x="625" y="47"/>
                  <a:pt x="625" y="47"/>
                </a:cubicBezTo>
                <a:cubicBezTo>
                  <a:pt x="625" y="60"/>
                  <a:pt x="625" y="60"/>
                  <a:pt x="625" y="60"/>
                </a:cubicBezTo>
                <a:cubicBezTo>
                  <a:pt x="641" y="60"/>
                  <a:pt x="641" y="60"/>
                  <a:pt x="641" y="60"/>
                </a:cubicBezTo>
                <a:cubicBezTo>
                  <a:pt x="641" y="141"/>
                  <a:pt x="641" y="141"/>
                  <a:pt x="641" y="141"/>
                </a:cubicBezTo>
                <a:cubicBezTo>
                  <a:pt x="656" y="141"/>
                  <a:pt x="656" y="141"/>
                  <a:pt x="656" y="141"/>
                </a:cubicBezTo>
                <a:cubicBezTo>
                  <a:pt x="656" y="60"/>
                  <a:pt x="656" y="60"/>
                  <a:pt x="656" y="60"/>
                </a:cubicBezTo>
                <a:cubicBezTo>
                  <a:pt x="678" y="60"/>
                  <a:pt x="678" y="60"/>
                  <a:pt x="678" y="60"/>
                </a:cubicBezTo>
                <a:cubicBezTo>
                  <a:pt x="678" y="47"/>
                  <a:pt x="678" y="47"/>
                  <a:pt x="678" y="47"/>
                </a:cubicBezTo>
                <a:cubicBezTo>
                  <a:pt x="656" y="47"/>
                  <a:pt x="656" y="47"/>
                  <a:pt x="656" y="47"/>
                </a:cubicBezTo>
                <a:cubicBezTo>
                  <a:pt x="656" y="33"/>
                  <a:pt x="656" y="33"/>
                  <a:pt x="656" y="33"/>
                </a:cubicBezTo>
                <a:cubicBezTo>
                  <a:pt x="656" y="19"/>
                  <a:pt x="661" y="13"/>
                  <a:pt x="672" y="13"/>
                </a:cubicBezTo>
                <a:cubicBezTo>
                  <a:pt x="676" y="13"/>
                  <a:pt x="679" y="14"/>
                  <a:pt x="682" y="15"/>
                </a:cubicBezTo>
                <a:cubicBezTo>
                  <a:pt x="682" y="2"/>
                  <a:pt x="682" y="2"/>
                  <a:pt x="682" y="2"/>
                </a:cubicBezTo>
                <a:close/>
                <a:moveTo>
                  <a:pt x="740" y="127"/>
                </a:moveTo>
                <a:cubicBezTo>
                  <a:pt x="737" y="129"/>
                  <a:pt x="734" y="130"/>
                  <a:pt x="730" y="130"/>
                </a:cubicBezTo>
                <a:cubicBezTo>
                  <a:pt x="725" y="130"/>
                  <a:pt x="721" y="129"/>
                  <a:pt x="719" y="126"/>
                </a:cubicBezTo>
                <a:cubicBezTo>
                  <a:pt x="717" y="124"/>
                  <a:pt x="716" y="119"/>
                  <a:pt x="716" y="113"/>
                </a:cubicBezTo>
                <a:cubicBezTo>
                  <a:pt x="716" y="60"/>
                  <a:pt x="716" y="60"/>
                  <a:pt x="716" y="60"/>
                </a:cubicBezTo>
                <a:cubicBezTo>
                  <a:pt x="740" y="60"/>
                  <a:pt x="740" y="60"/>
                  <a:pt x="740" y="60"/>
                </a:cubicBezTo>
                <a:cubicBezTo>
                  <a:pt x="740" y="47"/>
                  <a:pt x="740" y="47"/>
                  <a:pt x="740" y="47"/>
                </a:cubicBezTo>
                <a:cubicBezTo>
                  <a:pt x="716" y="47"/>
                  <a:pt x="716" y="47"/>
                  <a:pt x="716" y="47"/>
                </a:cubicBezTo>
                <a:cubicBezTo>
                  <a:pt x="716" y="19"/>
                  <a:pt x="716" y="19"/>
                  <a:pt x="716" y="19"/>
                </a:cubicBezTo>
                <a:cubicBezTo>
                  <a:pt x="701" y="24"/>
                  <a:pt x="701" y="24"/>
                  <a:pt x="701" y="24"/>
                </a:cubicBezTo>
                <a:cubicBezTo>
                  <a:pt x="701" y="47"/>
                  <a:pt x="701" y="47"/>
                  <a:pt x="701" y="47"/>
                </a:cubicBezTo>
                <a:cubicBezTo>
                  <a:pt x="685" y="47"/>
                  <a:pt x="685" y="47"/>
                  <a:pt x="685" y="47"/>
                </a:cubicBezTo>
                <a:cubicBezTo>
                  <a:pt x="685" y="60"/>
                  <a:pt x="685" y="60"/>
                  <a:pt x="685" y="60"/>
                </a:cubicBezTo>
                <a:cubicBezTo>
                  <a:pt x="701" y="60"/>
                  <a:pt x="701" y="60"/>
                  <a:pt x="701" y="60"/>
                </a:cubicBezTo>
                <a:cubicBezTo>
                  <a:pt x="701" y="116"/>
                  <a:pt x="701" y="116"/>
                  <a:pt x="701" y="116"/>
                </a:cubicBezTo>
                <a:cubicBezTo>
                  <a:pt x="701" y="134"/>
                  <a:pt x="709" y="143"/>
                  <a:pt x="725" y="143"/>
                </a:cubicBezTo>
                <a:cubicBezTo>
                  <a:pt x="731" y="143"/>
                  <a:pt x="736" y="142"/>
                  <a:pt x="740" y="140"/>
                </a:cubicBezTo>
                <a:cubicBezTo>
                  <a:pt x="740" y="127"/>
                  <a:pt x="740" y="127"/>
                  <a:pt x="740" y="127"/>
                </a:cubicBezTo>
                <a:close/>
                <a:moveTo>
                  <a:pt x="865" y="97"/>
                </a:moveTo>
                <a:cubicBezTo>
                  <a:pt x="861" y="88"/>
                  <a:pt x="857" y="83"/>
                  <a:pt x="852" y="81"/>
                </a:cubicBezTo>
                <a:cubicBezTo>
                  <a:pt x="852" y="81"/>
                  <a:pt x="852" y="81"/>
                  <a:pt x="852" y="81"/>
                </a:cubicBezTo>
                <a:cubicBezTo>
                  <a:pt x="861" y="79"/>
                  <a:pt x="868" y="75"/>
                  <a:pt x="873" y="68"/>
                </a:cubicBezTo>
                <a:cubicBezTo>
                  <a:pt x="878" y="62"/>
                  <a:pt x="881" y="54"/>
                  <a:pt x="881" y="45"/>
                </a:cubicBezTo>
                <a:cubicBezTo>
                  <a:pt x="881" y="34"/>
                  <a:pt x="878" y="25"/>
                  <a:pt x="870" y="19"/>
                </a:cubicBezTo>
                <a:cubicBezTo>
                  <a:pt x="863" y="13"/>
                  <a:pt x="854" y="10"/>
                  <a:pt x="841" y="10"/>
                </a:cubicBezTo>
                <a:cubicBezTo>
                  <a:pt x="802" y="10"/>
                  <a:pt x="802" y="10"/>
                  <a:pt x="802" y="10"/>
                </a:cubicBezTo>
                <a:cubicBezTo>
                  <a:pt x="802" y="141"/>
                  <a:pt x="802" y="141"/>
                  <a:pt x="802" y="141"/>
                </a:cubicBezTo>
                <a:cubicBezTo>
                  <a:pt x="817" y="141"/>
                  <a:pt x="817" y="141"/>
                  <a:pt x="817" y="141"/>
                </a:cubicBezTo>
                <a:cubicBezTo>
                  <a:pt x="817" y="85"/>
                  <a:pt x="817" y="85"/>
                  <a:pt x="817" y="85"/>
                </a:cubicBezTo>
                <a:cubicBezTo>
                  <a:pt x="831" y="85"/>
                  <a:pt x="831" y="85"/>
                  <a:pt x="831" y="85"/>
                </a:cubicBezTo>
                <a:cubicBezTo>
                  <a:pt x="839" y="85"/>
                  <a:pt x="846" y="91"/>
                  <a:pt x="851" y="102"/>
                </a:cubicBezTo>
                <a:cubicBezTo>
                  <a:pt x="868" y="141"/>
                  <a:pt x="868" y="141"/>
                  <a:pt x="868" y="141"/>
                </a:cubicBezTo>
                <a:cubicBezTo>
                  <a:pt x="886" y="141"/>
                  <a:pt x="886" y="141"/>
                  <a:pt x="886" y="141"/>
                </a:cubicBezTo>
                <a:cubicBezTo>
                  <a:pt x="865" y="97"/>
                  <a:pt x="865" y="97"/>
                  <a:pt x="865" y="97"/>
                </a:cubicBezTo>
                <a:close/>
                <a:moveTo>
                  <a:pt x="857" y="64"/>
                </a:moveTo>
                <a:cubicBezTo>
                  <a:pt x="852" y="69"/>
                  <a:pt x="846" y="71"/>
                  <a:pt x="837" y="71"/>
                </a:cubicBezTo>
                <a:cubicBezTo>
                  <a:pt x="817" y="71"/>
                  <a:pt x="817" y="71"/>
                  <a:pt x="817" y="71"/>
                </a:cubicBezTo>
                <a:cubicBezTo>
                  <a:pt x="817" y="23"/>
                  <a:pt x="817" y="23"/>
                  <a:pt x="817" y="23"/>
                </a:cubicBezTo>
                <a:cubicBezTo>
                  <a:pt x="838" y="23"/>
                  <a:pt x="838" y="23"/>
                  <a:pt x="838" y="23"/>
                </a:cubicBezTo>
                <a:cubicBezTo>
                  <a:pt x="847" y="23"/>
                  <a:pt x="854" y="25"/>
                  <a:pt x="858" y="29"/>
                </a:cubicBezTo>
                <a:cubicBezTo>
                  <a:pt x="863" y="33"/>
                  <a:pt x="865" y="39"/>
                  <a:pt x="865" y="46"/>
                </a:cubicBezTo>
                <a:cubicBezTo>
                  <a:pt x="865" y="53"/>
                  <a:pt x="862" y="59"/>
                  <a:pt x="857" y="64"/>
                </a:cubicBezTo>
                <a:close/>
                <a:moveTo>
                  <a:pt x="981" y="90"/>
                </a:moveTo>
                <a:cubicBezTo>
                  <a:pt x="981" y="76"/>
                  <a:pt x="977" y="65"/>
                  <a:pt x="971" y="57"/>
                </a:cubicBezTo>
                <a:cubicBezTo>
                  <a:pt x="964" y="49"/>
                  <a:pt x="954" y="45"/>
                  <a:pt x="942" y="45"/>
                </a:cubicBezTo>
                <a:cubicBezTo>
                  <a:pt x="934" y="45"/>
                  <a:pt x="927" y="47"/>
                  <a:pt x="920" y="51"/>
                </a:cubicBezTo>
                <a:cubicBezTo>
                  <a:pt x="913" y="55"/>
                  <a:pt x="908" y="61"/>
                  <a:pt x="904" y="69"/>
                </a:cubicBezTo>
                <a:cubicBezTo>
                  <a:pt x="901" y="77"/>
                  <a:pt x="899" y="85"/>
                  <a:pt x="899" y="95"/>
                </a:cubicBezTo>
                <a:cubicBezTo>
                  <a:pt x="899" y="110"/>
                  <a:pt x="903" y="122"/>
                  <a:pt x="910" y="130"/>
                </a:cubicBezTo>
                <a:cubicBezTo>
                  <a:pt x="918" y="139"/>
                  <a:pt x="928" y="143"/>
                  <a:pt x="941" y="143"/>
                </a:cubicBezTo>
                <a:cubicBezTo>
                  <a:pt x="955" y="143"/>
                  <a:pt x="966" y="140"/>
                  <a:pt x="974" y="134"/>
                </a:cubicBezTo>
                <a:cubicBezTo>
                  <a:pt x="974" y="120"/>
                  <a:pt x="974" y="120"/>
                  <a:pt x="974" y="120"/>
                </a:cubicBezTo>
                <a:cubicBezTo>
                  <a:pt x="965" y="127"/>
                  <a:pt x="956" y="131"/>
                  <a:pt x="945" y="131"/>
                </a:cubicBezTo>
                <a:cubicBezTo>
                  <a:pt x="936" y="131"/>
                  <a:pt x="928" y="128"/>
                  <a:pt x="923" y="122"/>
                </a:cubicBezTo>
                <a:cubicBezTo>
                  <a:pt x="917" y="117"/>
                  <a:pt x="915" y="109"/>
                  <a:pt x="914" y="98"/>
                </a:cubicBezTo>
                <a:cubicBezTo>
                  <a:pt x="981" y="98"/>
                  <a:pt x="981" y="98"/>
                  <a:pt x="981" y="98"/>
                </a:cubicBezTo>
                <a:cubicBezTo>
                  <a:pt x="981" y="90"/>
                  <a:pt x="981" y="90"/>
                  <a:pt x="981" y="90"/>
                </a:cubicBezTo>
                <a:close/>
                <a:moveTo>
                  <a:pt x="915" y="85"/>
                </a:moveTo>
                <a:cubicBezTo>
                  <a:pt x="916" y="77"/>
                  <a:pt x="919" y="70"/>
                  <a:pt x="924" y="65"/>
                </a:cubicBezTo>
                <a:cubicBezTo>
                  <a:pt x="929" y="60"/>
                  <a:pt x="935" y="58"/>
                  <a:pt x="942" y="58"/>
                </a:cubicBezTo>
                <a:cubicBezTo>
                  <a:pt x="949" y="58"/>
                  <a:pt x="955" y="60"/>
                  <a:pt x="959" y="65"/>
                </a:cubicBezTo>
                <a:cubicBezTo>
                  <a:pt x="963" y="70"/>
                  <a:pt x="965" y="76"/>
                  <a:pt x="965" y="85"/>
                </a:cubicBezTo>
                <a:cubicBezTo>
                  <a:pt x="915" y="85"/>
                  <a:pt x="915" y="85"/>
                  <a:pt x="915" y="85"/>
                </a:cubicBezTo>
                <a:close/>
                <a:moveTo>
                  <a:pt x="1047" y="100"/>
                </a:moveTo>
                <a:cubicBezTo>
                  <a:pt x="1043" y="96"/>
                  <a:pt x="1037" y="92"/>
                  <a:pt x="1028" y="88"/>
                </a:cubicBezTo>
                <a:cubicBezTo>
                  <a:pt x="1021" y="85"/>
                  <a:pt x="1016" y="83"/>
                  <a:pt x="1014" y="80"/>
                </a:cubicBezTo>
                <a:cubicBezTo>
                  <a:pt x="1011" y="78"/>
                  <a:pt x="1010" y="75"/>
                  <a:pt x="1010" y="71"/>
                </a:cubicBezTo>
                <a:cubicBezTo>
                  <a:pt x="1010" y="67"/>
                  <a:pt x="1012" y="64"/>
                  <a:pt x="1015" y="61"/>
                </a:cubicBezTo>
                <a:cubicBezTo>
                  <a:pt x="1018" y="59"/>
                  <a:pt x="1022" y="58"/>
                  <a:pt x="1027" y="58"/>
                </a:cubicBezTo>
                <a:cubicBezTo>
                  <a:pt x="1035" y="58"/>
                  <a:pt x="1042" y="60"/>
                  <a:pt x="1048" y="64"/>
                </a:cubicBezTo>
                <a:cubicBezTo>
                  <a:pt x="1048" y="49"/>
                  <a:pt x="1048" y="49"/>
                  <a:pt x="1048" y="49"/>
                </a:cubicBezTo>
                <a:cubicBezTo>
                  <a:pt x="1042" y="46"/>
                  <a:pt x="1035" y="45"/>
                  <a:pt x="1028" y="45"/>
                </a:cubicBezTo>
                <a:cubicBezTo>
                  <a:pt x="1018" y="45"/>
                  <a:pt x="1010" y="47"/>
                  <a:pt x="1004" y="53"/>
                </a:cubicBezTo>
                <a:cubicBezTo>
                  <a:pt x="998" y="58"/>
                  <a:pt x="995" y="64"/>
                  <a:pt x="995" y="72"/>
                </a:cubicBezTo>
                <a:cubicBezTo>
                  <a:pt x="995" y="79"/>
                  <a:pt x="996" y="84"/>
                  <a:pt x="1000" y="88"/>
                </a:cubicBezTo>
                <a:cubicBezTo>
                  <a:pt x="1003" y="92"/>
                  <a:pt x="1009" y="96"/>
                  <a:pt x="1017" y="100"/>
                </a:cubicBezTo>
                <a:cubicBezTo>
                  <a:pt x="1026" y="104"/>
                  <a:pt x="1031" y="107"/>
                  <a:pt x="1033" y="109"/>
                </a:cubicBezTo>
                <a:cubicBezTo>
                  <a:pt x="1036" y="111"/>
                  <a:pt x="1037" y="114"/>
                  <a:pt x="1037" y="117"/>
                </a:cubicBezTo>
                <a:cubicBezTo>
                  <a:pt x="1037" y="126"/>
                  <a:pt x="1031" y="131"/>
                  <a:pt x="1019" y="131"/>
                </a:cubicBezTo>
                <a:cubicBezTo>
                  <a:pt x="1010" y="131"/>
                  <a:pt x="1002" y="128"/>
                  <a:pt x="994" y="122"/>
                </a:cubicBezTo>
                <a:cubicBezTo>
                  <a:pt x="994" y="138"/>
                  <a:pt x="994" y="138"/>
                  <a:pt x="994" y="138"/>
                </a:cubicBezTo>
                <a:cubicBezTo>
                  <a:pt x="1001" y="142"/>
                  <a:pt x="1009" y="143"/>
                  <a:pt x="1018" y="143"/>
                </a:cubicBezTo>
                <a:cubicBezTo>
                  <a:pt x="1028" y="143"/>
                  <a:pt x="1037" y="141"/>
                  <a:pt x="1043" y="136"/>
                </a:cubicBezTo>
                <a:cubicBezTo>
                  <a:pt x="1049" y="131"/>
                  <a:pt x="1052" y="124"/>
                  <a:pt x="1052" y="116"/>
                </a:cubicBezTo>
                <a:cubicBezTo>
                  <a:pt x="1052" y="110"/>
                  <a:pt x="1050" y="104"/>
                  <a:pt x="1047" y="100"/>
                </a:cubicBezTo>
                <a:close/>
                <a:moveTo>
                  <a:pt x="1147" y="90"/>
                </a:moveTo>
                <a:cubicBezTo>
                  <a:pt x="1147" y="76"/>
                  <a:pt x="1144" y="65"/>
                  <a:pt x="1137" y="57"/>
                </a:cubicBezTo>
                <a:cubicBezTo>
                  <a:pt x="1130" y="49"/>
                  <a:pt x="1121" y="45"/>
                  <a:pt x="1108" y="45"/>
                </a:cubicBezTo>
                <a:cubicBezTo>
                  <a:pt x="1100" y="45"/>
                  <a:pt x="1093" y="47"/>
                  <a:pt x="1086" y="51"/>
                </a:cubicBezTo>
                <a:cubicBezTo>
                  <a:pt x="1080" y="55"/>
                  <a:pt x="1075" y="61"/>
                  <a:pt x="1071" y="69"/>
                </a:cubicBezTo>
                <a:cubicBezTo>
                  <a:pt x="1067" y="77"/>
                  <a:pt x="1065" y="85"/>
                  <a:pt x="1065" y="95"/>
                </a:cubicBezTo>
                <a:cubicBezTo>
                  <a:pt x="1065" y="110"/>
                  <a:pt x="1069" y="122"/>
                  <a:pt x="1076" y="130"/>
                </a:cubicBezTo>
                <a:cubicBezTo>
                  <a:pt x="1084" y="139"/>
                  <a:pt x="1094" y="143"/>
                  <a:pt x="1108" y="143"/>
                </a:cubicBezTo>
                <a:cubicBezTo>
                  <a:pt x="1121" y="143"/>
                  <a:pt x="1132" y="140"/>
                  <a:pt x="1141" y="134"/>
                </a:cubicBezTo>
                <a:cubicBezTo>
                  <a:pt x="1141" y="120"/>
                  <a:pt x="1141" y="120"/>
                  <a:pt x="1141" y="120"/>
                </a:cubicBezTo>
                <a:cubicBezTo>
                  <a:pt x="1132" y="127"/>
                  <a:pt x="1122" y="131"/>
                  <a:pt x="1111" y="131"/>
                </a:cubicBezTo>
                <a:cubicBezTo>
                  <a:pt x="1102" y="131"/>
                  <a:pt x="1095" y="128"/>
                  <a:pt x="1089" y="122"/>
                </a:cubicBezTo>
                <a:cubicBezTo>
                  <a:pt x="1084" y="117"/>
                  <a:pt x="1081" y="109"/>
                  <a:pt x="1081" y="98"/>
                </a:cubicBezTo>
                <a:cubicBezTo>
                  <a:pt x="1147" y="98"/>
                  <a:pt x="1147" y="98"/>
                  <a:pt x="1147" y="98"/>
                </a:cubicBezTo>
                <a:cubicBezTo>
                  <a:pt x="1147" y="90"/>
                  <a:pt x="1147" y="90"/>
                  <a:pt x="1147" y="90"/>
                </a:cubicBezTo>
                <a:close/>
                <a:moveTo>
                  <a:pt x="1081" y="85"/>
                </a:moveTo>
                <a:cubicBezTo>
                  <a:pt x="1082" y="77"/>
                  <a:pt x="1085" y="70"/>
                  <a:pt x="1090" y="65"/>
                </a:cubicBezTo>
                <a:cubicBezTo>
                  <a:pt x="1095" y="60"/>
                  <a:pt x="1101" y="58"/>
                  <a:pt x="1108" y="58"/>
                </a:cubicBezTo>
                <a:cubicBezTo>
                  <a:pt x="1116" y="58"/>
                  <a:pt x="1121" y="60"/>
                  <a:pt x="1125" y="65"/>
                </a:cubicBezTo>
                <a:cubicBezTo>
                  <a:pt x="1130" y="70"/>
                  <a:pt x="1132" y="76"/>
                  <a:pt x="1132" y="85"/>
                </a:cubicBezTo>
                <a:cubicBezTo>
                  <a:pt x="1081" y="85"/>
                  <a:pt x="1081" y="85"/>
                  <a:pt x="1081" y="85"/>
                </a:cubicBezTo>
                <a:close/>
                <a:moveTo>
                  <a:pt x="1234" y="80"/>
                </a:moveTo>
                <a:cubicBezTo>
                  <a:pt x="1234" y="57"/>
                  <a:pt x="1223" y="45"/>
                  <a:pt x="1201" y="45"/>
                </a:cubicBezTo>
                <a:cubicBezTo>
                  <a:pt x="1196" y="45"/>
                  <a:pt x="1190" y="46"/>
                  <a:pt x="1183" y="48"/>
                </a:cubicBezTo>
                <a:cubicBezTo>
                  <a:pt x="1176" y="50"/>
                  <a:pt x="1172" y="52"/>
                  <a:pt x="1169" y="54"/>
                </a:cubicBezTo>
                <a:cubicBezTo>
                  <a:pt x="1169" y="69"/>
                  <a:pt x="1169" y="69"/>
                  <a:pt x="1169" y="69"/>
                </a:cubicBezTo>
                <a:cubicBezTo>
                  <a:pt x="1178" y="62"/>
                  <a:pt x="1188" y="58"/>
                  <a:pt x="1199" y="58"/>
                </a:cubicBezTo>
                <a:cubicBezTo>
                  <a:pt x="1212" y="58"/>
                  <a:pt x="1219" y="66"/>
                  <a:pt x="1219" y="82"/>
                </a:cubicBezTo>
                <a:cubicBezTo>
                  <a:pt x="1191" y="86"/>
                  <a:pt x="1191" y="86"/>
                  <a:pt x="1191" y="86"/>
                </a:cubicBezTo>
                <a:cubicBezTo>
                  <a:pt x="1170" y="88"/>
                  <a:pt x="1160" y="99"/>
                  <a:pt x="1160" y="116"/>
                </a:cubicBezTo>
                <a:cubicBezTo>
                  <a:pt x="1160" y="125"/>
                  <a:pt x="1162" y="131"/>
                  <a:pt x="1168" y="136"/>
                </a:cubicBezTo>
                <a:cubicBezTo>
                  <a:pt x="1173" y="141"/>
                  <a:pt x="1180" y="143"/>
                  <a:pt x="1190" y="143"/>
                </a:cubicBezTo>
                <a:cubicBezTo>
                  <a:pt x="1202" y="143"/>
                  <a:pt x="1212" y="138"/>
                  <a:pt x="1218" y="126"/>
                </a:cubicBezTo>
                <a:cubicBezTo>
                  <a:pt x="1219" y="126"/>
                  <a:pt x="1219" y="126"/>
                  <a:pt x="1219" y="126"/>
                </a:cubicBezTo>
                <a:cubicBezTo>
                  <a:pt x="1219" y="141"/>
                  <a:pt x="1219" y="141"/>
                  <a:pt x="1219" y="141"/>
                </a:cubicBezTo>
                <a:cubicBezTo>
                  <a:pt x="1234" y="141"/>
                  <a:pt x="1234" y="141"/>
                  <a:pt x="1234" y="141"/>
                </a:cubicBezTo>
                <a:cubicBezTo>
                  <a:pt x="1234" y="80"/>
                  <a:pt x="1234" y="80"/>
                  <a:pt x="1234" y="80"/>
                </a:cubicBezTo>
                <a:close/>
                <a:moveTo>
                  <a:pt x="1219" y="103"/>
                </a:moveTo>
                <a:cubicBezTo>
                  <a:pt x="1219" y="111"/>
                  <a:pt x="1216" y="117"/>
                  <a:pt x="1212" y="123"/>
                </a:cubicBezTo>
                <a:cubicBezTo>
                  <a:pt x="1207" y="128"/>
                  <a:pt x="1200" y="131"/>
                  <a:pt x="1193" y="131"/>
                </a:cubicBezTo>
                <a:cubicBezTo>
                  <a:pt x="1188" y="131"/>
                  <a:pt x="1183" y="129"/>
                  <a:pt x="1180" y="126"/>
                </a:cubicBezTo>
                <a:cubicBezTo>
                  <a:pt x="1177" y="124"/>
                  <a:pt x="1175" y="120"/>
                  <a:pt x="1175" y="115"/>
                </a:cubicBezTo>
                <a:cubicBezTo>
                  <a:pt x="1175" y="109"/>
                  <a:pt x="1177" y="105"/>
                  <a:pt x="1180" y="102"/>
                </a:cubicBezTo>
                <a:cubicBezTo>
                  <a:pt x="1183" y="100"/>
                  <a:pt x="1188" y="98"/>
                  <a:pt x="1196" y="97"/>
                </a:cubicBezTo>
                <a:cubicBezTo>
                  <a:pt x="1219" y="94"/>
                  <a:pt x="1219" y="94"/>
                  <a:pt x="1219" y="94"/>
                </a:cubicBezTo>
                <a:cubicBezTo>
                  <a:pt x="1219" y="103"/>
                  <a:pt x="1219" y="103"/>
                  <a:pt x="1219" y="103"/>
                </a:cubicBezTo>
                <a:close/>
                <a:moveTo>
                  <a:pt x="1309" y="47"/>
                </a:moveTo>
                <a:cubicBezTo>
                  <a:pt x="1307" y="46"/>
                  <a:pt x="1304" y="46"/>
                  <a:pt x="1300" y="46"/>
                </a:cubicBezTo>
                <a:cubicBezTo>
                  <a:pt x="1295" y="46"/>
                  <a:pt x="1290" y="47"/>
                  <a:pt x="1285" y="51"/>
                </a:cubicBezTo>
                <a:cubicBezTo>
                  <a:pt x="1281" y="55"/>
                  <a:pt x="1278" y="60"/>
                  <a:pt x="1276" y="67"/>
                </a:cubicBezTo>
                <a:cubicBezTo>
                  <a:pt x="1275" y="67"/>
                  <a:pt x="1275" y="67"/>
                  <a:pt x="1275" y="67"/>
                </a:cubicBezTo>
                <a:cubicBezTo>
                  <a:pt x="1275" y="47"/>
                  <a:pt x="1275" y="47"/>
                  <a:pt x="1275" y="47"/>
                </a:cubicBezTo>
                <a:cubicBezTo>
                  <a:pt x="1260" y="47"/>
                  <a:pt x="1260" y="47"/>
                  <a:pt x="1260" y="47"/>
                </a:cubicBezTo>
                <a:cubicBezTo>
                  <a:pt x="1260" y="141"/>
                  <a:pt x="1260" y="141"/>
                  <a:pt x="1260" y="141"/>
                </a:cubicBezTo>
                <a:cubicBezTo>
                  <a:pt x="1275" y="141"/>
                  <a:pt x="1275" y="141"/>
                  <a:pt x="1275" y="141"/>
                </a:cubicBezTo>
                <a:cubicBezTo>
                  <a:pt x="1275" y="93"/>
                  <a:pt x="1275" y="93"/>
                  <a:pt x="1275" y="93"/>
                </a:cubicBezTo>
                <a:cubicBezTo>
                  <a:pt x="1275" y="83"/>
                  <a:pt x="1277" y="75"/>
                  <a:pt x="1282" y="69"/>
                </a:cubicBezTo>
                <a:cubicBezTo>
                  <a:pt x="1286" y="63"/>
                  <a:pt x="1291" y="59"/>
                  <a:pt x="1298" y="59"/>
                </a:cubicBezTo>
                <a:cubicBezTo>
                  <a:pt x="1303" y="59"/>
                  <a:pt x="1307" y="60"/>
                  <a:pt x="1309" y="62"/>
                </a:cubicBezTo>
                <a:cubicBezTo>
                  <a:pt x="1309" y="47"/>
                  <a:pt x="1309" y="47"/>
                  <a:pt x="1309" y="47"/>
                </a:cubicBezTo>
                <a:close/>
                <a:moveTo>
                  <a:pt x="1385" y="123"/>
                </a:moveTo>
                <a:cubicBezTo>
                  <a:pt x="1378" y="128"/>
                  <a:pt x="1370" y="131"/>
                  <a:pt x="1362" y="131"/>
                </a:cubicBezTo>
                <a:cubicBezTo>
                  <a:pt x="1352" y="131"/>
                  <a:pt x="1344" y="127"/>
                  <a:pt x="1338" y="121"/>
                </a:cubicBezTo>
                <a:cubicBezTo>
                  <a:pt x="1333" y="115"/>
                  <a:pt x="1330" y="106"/>
                  <a:pt x="1330" y="95"/>
                </a:cubicBezTo>
                <a:cubicBezTo>
                  <a:pt x="1330" y="84"/>
                  <a:pt x="1333" y="75"/>
                  <a:pt x="1339" y="68"/>
                </a:cubicBezTo>
                <a:cubicBezTo>
                  <a:pt x="1345" y="61"/>
                  <a:pt x="1353" y="58"/>
                  <a:pt x="1363" y="58"/>
                </a:cubicBezTo>
                <a:cubicBezTo>
                  <a:pt x="1370" y="58"/>
                  <a:pt x="1378" y="60"/>
                  <a:pt x="1385" y="65"/>
                </a:cubicBezTo>
                <a:cubicBezTo>
                  <a:pt x="1385" y="50"/>
                  <a:pt x="1385" y="50"/>
                  <a:pt x="1385" y="50"/>
                </a:cubicBezTo>
                <a:cubicBezTo>
                  <a:pt x="1379" y="46"/>
                  <a:pt x="1371" y="45"/>
                  <a:pt x="1363" y="45"/>
                </a:cubicBezTo>
                <a:cubicBezTo>
                  <a:pt x="1348" y="45"/>
                  <a:pt x="1337" y="50"/>
                  <a:pt x="1328" y="59"/>
                </a:cubicBezTo>
                <a:cubicBezTo>
                  <a:pt x="1319" y="68"/>
                  <a:pt x="1314" y="81"/>
                  <a:pt x="1314" y="96"/>
                </a:cubicBezTo>
                <a:cubicBezTo>
                  <a:pt x="1314" y="105"/>
                  <a:pt x="1316" y="114"/>
                  <a:pt x="1320" y="121"/>
                </a:cubicBezTo>
                <a:cubicBezTo>
                  <a:pt x="1324" y="128"/>
                  <a:pt x="1329" y="134"/>
                  <a:pt x="1336" y="138"/>
                </a:cubicBezTo>
                <a:cubicBezTo>
                  <a:pt x="1343" y="142"/>
                  <a:pt x="1350" y="143"/>
                  <a:pt x="1359" y="143"/>
                </a:cubicBezTo>
                <a:cubicBezTo>
                  <a:pt x="1369" y="143"/>
                  <a:pt x="1378" y="141"/>
                  <a:pt x="1385" y="137"/>
                </a:cubicBezTo>
                <a:cubicBezTo>
                  <a:pt x="1385" y="123"/>
                  <a:pt x="1385" y="123"/>
                  <a:pt x="1385" y="123"/>
                </a:cubicBezTo>
                <a:close/>
                <a:moveTo>
                  <a:pt x="1484" y="83"/>
                </a:moveTo>
                <a:cubicBezTo>
                  <a:pt x="1484" y="58"/>
                  <a:pt x="1473" y="45"/>
                  <a:pt x="1452" y="45"/>
                </a:cubicBezTo>
                <a:cubicBezTo>
                  <a:pt x="1439" y="45"/>
                  <a:pt x="1428" y="51"/>
                  <a:pt x="1421" y="63"/>
                </a:cubicBezTo>
                <a:cubicBezTo>
                  <a:pt x="1421" y="63"/>
                  <a:pt x="1421" y="63"/>
                  <a:pt x="1421" y="63"/>
                </a:cubicBezTo>
                <a:cubicBezTo>
                  <a:pt x="1421" y="2"/>
                  <a:pt x="1421" y="2"/>
                  <a:pt x="1421" y="2"/>
                </a:cubicBezTo>
                <a:cubicBezTo>
                  <a:pt x="1406" y="2"/>
                  <a:pt x="1406" y="2"/>
                  <a:pt x="1406" y="2"/>
                </a:cubicBezTo>
                <a:cubicBezTo>
                  <a:pt x="1406" y="141"/>
                  <a:pt x="1406" y="141"/>
                  <a:pt x="1406" y="141"/>
                </a:cubicBezTo>
                <a:cubicBezTo>
                  <a:pt x="1421" y="141"/>
                  <a:pt x="1421" y="141"/>
                  <a:pt x="1421" y="141"/>
                </a:cubicBezTo>
                <a:cubicBezTo>
                  <a:pt x="1421" y="88"/>
                  <a:pt x="1421" y="88"/>
                  <a:pt x="1421" y="88"/>
                </a:cubicBezTo>
                <a:cubicBezTo>
                  <a:pt x="1421" y="79"/>
                  <a:pt x="1423" y="72"/>
                  <a:pt x="1428" y="66"/>
                </a:cubicBezTo>
                <a:cubicBezTo>
                  <a:pt x="1433" y="61"/>
                  <a:pt x="1439" y="58"/>
                  <a:pt x="1447" y="58"/>
                </a:cubicBezTo>
                <a:cubicBezTo>
                  <a:pt x="1461" y="58"/>
                  <a:pt x="1469" y="68"/>
                  <a:pt x="1469" y="87"/>
                </a:cubicBezTo>
                <a:cubicBezTo>
                  <a:pt x="1469" y="141"/>
                  <a:pt x="1469" y="141"/>
                  <a:pt x="1469" y="141"/>
                </a:cubicBezTo>
                <a:cubicBezTo>
                  <a:pt x="1484" y="141"/>
                  <a:pt x="1484" y="141"/>
                  <a:pt x="1484" y="141"/>
                </a:cubicBezTo>
                <a:cubicBezTo>
                  <a:pt x="1484" y="83"/>
                  <a:pt x="1484" y="83"/>
                  <a:pt x="1484" y="83"/>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rcRect t="15586" b="11462"/>
          <a:stretch>
            <a:fillRect/>
          </a:stretch>
        </p:blipFill>
        <p:spPr>
          <a:xfrm>
            <a:off x="-477273" y="1"/>
            <a:ext cx="6573273" cy="6994525"/>
          </a:xfrm>
          <a:custGeom>
            <a:avLst/>
            <a:gdLst>
              <a:gd name="connsiteX0" fmla="*/ 477273 w 6573273"/>
              <a:gd name="connsiteY0" fmla="*/ 0 h 6994525"/>
              <a:gd name="connsiteX1" fmla="*/ 6573273 w 6573273"/>
              <a:gd name="connsiteY1" fmla="*/ 0 h 6994525"/>
              <a:gd name="connsiteX2" fmla="*/ 6573273 w 6573273"/>
              <a:gd name="connsiteY2" fmla="*/ 6994525 h 6994525"/>
              <a:gd name="connsiteX3" fmla="*/ 0 w 6573273"/>
              <a:gd name="connsiteY3" fmla="*/ 6994525 h 6994525"/>
              <a:gd name="connsiteX4" fmla="*/ 0 w 6573273"/>
              <a:gd name="connsiteY4" fmla="*/ 4667250 h 6994525"/>
              <a:gd name="connsiteX5" fmla="*/ 477273 w 6573273"/>
              <a:gd name="connsiteY5" fmla="*/ 4667250 h 6994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73273" h="6994525">
                <a:moveTo>
                  <a:pt x="477273" y="0"/>
                </a:moveTo>
                <a:lnTo>
                  <a:pt x="6573273" y="0"/>
                </a:lnTo>
                <a:lnTo>
                  <a:pt x="6573273" y="6994525"/>
                </a:lnTo>
                <a:lnTo>
                  <a:pt x="0" y="6994525"/>
                </a:lnTo>
                <a:lnTo>
                  <a:pt x="0" y="4667250"/>
                </a:lnTo>
                <a:lnTo>
                  <a:pt x="477273" y="4667250"/>
                </a:lnTo>
                <a:close/>
              </a:path>
            </a:pathLst>
          </a:custGeom>
          <a:noFill/>
          <a:ln>
            <a:noFill/>
          </a:ln>
        </p:spPr>
      </p:pic>
    </p:spTree>
    <p:extLst>
      <p:ext uri="{BB962C8B-B14F-4D97-AF65-F5344CB8AC3E}">
        <p14:creationId xmlns:p14="http://schemas.microsoft.com/office/powerpoint/2010/main" val="39778865"/>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orient="horz" pos="4104">
          <p15:clr>
            <a:srgbClr val="C35EA4"/>
          </p15:clr>
        </p15:guide>
        <p15:guide id="3" pos="7546">
          <p15:clr>
            <a:srgbClr val="C35EA4"/>
          </p15:clr>
        </p15:guide>
        <p15:guide id="4" orient="horz" pos="302">
          <p15:clr>
            <a:srgbClr val="C35EA4"/>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tx1"/>
        </a:solidFill>
        <a:effectLst/>
      </p:bgPr>
    </p:bg>
    <p:spTree>
      <p:nvGrpSpPr>
        <p:cNvPr id="1" name=""/>
        <p:cNvGrpSpPr/>
        <p:nvPr/>
      </p:nvGrpSpPr>
      <p:grpSpPr>
        <a:xfrm>
          <a:off x="0" y="0"/>
          <a:ext cx="0" cy="0"/>
          <a:chOff x="0" y="0"/>
          <a:chExt cx="0" cy="0"/>
        </a:xfrm>
      </p:grpSpPr>
      <p:sp>
        <p:nvSpPr>
          <p:cNvPr id="18" name="Freeform 17"/>
          <p:cNvSpPr/>
          <p:nvPr userDrawn="1"/>
        </p:nvSpPr>
        <p:spPr bwMode="auto">
          <a:xfrm rot="17875525">
            <a:off x="5519284" y="-347037"/>
            <a:ext cx="36576" cy="1244657"/>
          </a:xfrm>
          <a:custGeom>
            <a:avLst/>
            <a:gdLst>
              <a:gd name="connsiteX0" fmla="*/ 0 w 36576"/>
              <a:gd name="connsiteY0" fmla="*/ 0 h 1244657"/>
              <a:gd name="connsiteX1" fmla="*/ 36576 w 36576"/>
              <a:gd name="connsiteY1" fmla="*/ 69006 h 1244657"/>
              <a:gd name="connsiteX2" fmla="*/ 36576 w 36576"/>
              <a:gd name="connsiteY2" fmla="*/ 1244657 h 1244657"/>
              <a:gd name="connsiteX3" fmla="*/ 0 w 36576"/>
              <a:gd name="connsiteY3" fmla="*/ 1244657 h 1244657"/>
            </a:gdLst>
            <a:ahLst/>
            <a:cxnLst>
              <a:cxn ang="0">
                <a:pos x="connsiteX0" y="connsiteY0"/>
              </a:cxn>
              <a:cxn ang="0">
                <a:pos x="connsiteX1" y="connsiteY1"/>
              </a:cxn>
              <a:cxn ang="0">
                <a:pos x="connsiteX2" y="connsiteY2"/>
              </a:cxn>
              <a:cxn ang="0">
                <a:pos x="connsiteX3" y="connsiteY3"/>
              </a:cxn>
            </a:cxnLst>
            <a:rect l="l" t="t" r="r" b="b"/>
            <a:pathLst>
              <a:path w="36576" h="1244657">
                <a:moveTo>
                  <a:pt x="0" y="0"/>
                </a:moveTo>
                <a:lnTo>
                  <a:pt x="36576" y="69006"/>
                </a:lnTo>
                <a:lnTo>
                  <a:pt x="36576" y="1244657"/>
                </a:lnTo>
                <a:lnTo>
                  <a:pt x="0" y="1244657"/>
                </a:lnTo>
                <a:close/>
              </a:path>
            </a:pathLst>
          </a:custGeom>
          <a:solidFill>
            <a:srgbClr val="306CB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noAutofit/>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pic>
        <p:nvPicPr>
          <p:cNvPr id="17" name="Picture 16"/>
          <p:cNvPicPr>
            <a:picLocks noChangeAspect="1"/>
          </p:cNvPicPr>
          <p:nvPr userDrawn="1"/>
        </p:nvPicPr>
        <p:blipFill>
          <a:blip r:embed="rId2">
            <a:extLst>
              <a:ext uri="{28A0092B-C50C-407E-A947-70E740481C1C}">
                <a14:useLocalDpi xmlns:a14="http://schemas.microsoft.com/office/drawing/2010/main" val="0"/>
              </a:ext>
            </a:extLst>
          </a:blip>
          <a:srcRect b="1344"/>
          <a:stretch>
            <a:fillRect/>
          </a:stretch>
        </p:blipFill>
        <p:spPr>
          <a:xfrm rot="20396706" flipH="1" flipV="1">
            <a:off x="2081368" y="-1125216"/>
            <a:ext cx="5313572" cy="7063492"/>
          </a:xfrm>
          <a:custGeom>
            <a:avLst/>
            <a:gdLst>
              <a:gd name="connsiteX0" fmla="*/ 5313572 w 5313572"/>
              <a:gd name="connsiteY0" fmla="*/ 7063492 h 7063492"/>
              <a:gd name="connsiteX1" fmla="*/ 0 w 5313572"/>
              <a:gd name="connsiteY1" fmla="*/ 5123742 h 7063492"/>
              <a:gd name="connsiteX2" fmla="*/ 0 w 5313572"/>
              <a:gd name="connsiteY2" fmla="*/ 0 h 7063492"/>
              <a:gd name="connsiteX3" fmla="*/ 5313572 w 5313572"/>
              <a:gd name="connsiteY3" fmla="*/ 0 h 7063492"/>
            </a:gdLst>
            <a:ahLst/>
            <a:cxnLst>
              <a:cxn ang="0">
                <a:pos x="connsiteX0" y="connsiteY0"/>
              </a:cxn>
              <a:cxn ang="0">
                <a:pos x="connsiteX1" y="connsiteY1"/>
              </a:cxn>
              <a:cxn ang="0">
                <a:pos x="connsiteX2" y="connsiteY2"/>
              </a:cxn>
              <a:cxn ang="0">
                <a:pos x="connsiteX3" y="connsiteY3"/>
              </a:cxn>
            </a:cxnLst>
            <a:rect l="l" t="t" r="r" b="b"/>
            <a:pathLst>
              <a:path w="5313572" h="7063492">
                <a:moveTo>
                  <a:pt x="5313572" y="7063492"/>
                </a:moveTo>
                <a:lnTo>
                  <a:pt x="0" y="5123742"/>
                </a:lnTo>
                <a:lnTo>
                  <a:pt x="0" y="0"/>
                </a:lnTo>
                <a:lnTo>
                  <a:pt x="5313572" y="0"/>
                </a:lnTo>
                <a:close/>
              </a:path>
            </a:pathLst>
          </a:custGeom>
        </p:spPr>
      </p:pic>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a:xfrm rot="3585093" flipH="1">
            <a:off x="6180128" y="3160906"/>
            <a:ext cx="4850350" cy="7328513"/>
          </a:xfrm>
          <a:custGeom>
            <a:avLst/>
            <a:gdLst>
              <a:gd name="connsiteX0" fmla="*/ 775042 w 4850350"/>
              <a:gd name="connsiteY0" fmla="*/ 7328513 h 7328513"/>
              <a:gd name="connsiteX1" fmla="*/ 0 w 4850350"/>
              <a:gd name="connsiteY1" fmla="*/ 5999444 h 7328513"/>
              <a:gd name="connsiteX2" fmla="*/ 0 w 4850350"/>
              <a:gd name="connsiteY2" fmla="*/ 7328513 h 7328513"/>
              <a:gd name="connsiteX3" fmla="*/ 4850350 w 4850350"/>
              <a:gd name="connsiteY3" fmla="*/ 0 h 7328513"/>
              <a:gd name="connsiteX4" fmla="*/ 92321 w 4850350"/>
              <a:gd name="connsiteY4" fmla="*/ 0 h 7328513"/>
              <a:gd name="connsiteX5" fmla="*/ 4365918 w 4850350"/>
              <a:gd name="connsiteY5" fmla="*/ 7328513 h 7328513"/>
              <a:gd name="connsiteX6" fmla="*/ 4850350 w 4850350"/>
              <a:gd name="connsiteY6" fmla="*/ 7328513 h 7328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50350" h="7328513">
                <a:moveTo>
                  <a:pt x="775042" y="7328513"/>
                </a:moveTo>
                <a:lnTo>
                  <a:pt x="0" y="5999444"/>
                </a:lnTo>
                <a:lnTo>
                  <a:pt x="0" y="7328513"/>
                </a:lnTo>
                <a:close/>
                <a:moveTo>
                  <a:pt x="4850350" y="0"/>
                </a:moveTo>
                <a:lnTo>
                  <a:pt x="92321" y="0"/>
                </a:lnTo>
                <a:lnTo>
                  <a:pt x="4365918" y="7328513"/>
                </a:lnTo>
                <a:lnTo>
                  <a:pt x="4850350" y="7328513"/>
                </a:lnTo>
                <a:close/>
              </a:path>
            </a:pathLst>
          </a:custGeom>
        </p:spPr>
      </p:pic>
      <p:sp>
        <p:nvSpPr>
          <p:cNvPr id="12" name="Rectangle 11"/>
          <p:cNvSpPr/>
          <p:nvPr userDrawn="1"/>
        </p:nvSpPr>
        <p:spPr bwMode="auto">
          <a:xfrm>
            <a:off x="274638" y="2124081"/>
            <a:ext cx="7315200" cy="3659182"/>
          </a:xfrm>
          <a:prstGeom prst="rect">
            <a:avLst/>
          </a:prstGeom>
          <a:solidFill>
            <a:srgbClr val="00188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61" fontAlgn="base">
              <a:spcBef>
                <a:spcPct val="0"/>
              </a:spcBef>
              <a:spcAft>
                <a:spcPct val="0"/>
              </a:spcAft>
            </a:pPr>
            <a:endParaRPr lang="en-US" sz="1500" dirty="0">
              <a:gradFill>
                <a:gsLst>
                  <a:gs pos="5833">
                    <a:schemeClr val="bg1"/>
                  </a:gs>
                  <a:gs pos="100000">
                    <a:schemeClr val="bg1"/>
                  </a:gs>
                </a:gsLst>
                <a:lin ang="5400000" scaled="0"/>
              </a:gradFill>
            </a:endParaRPr>
          </a:p>
        </p:txBody>
      </p:sp>
      <p:sp>
        <p:nvSpPr>
          <p:cNvPr id="13" name="Text Placeholder 4"/>
          <p:cNvSpPr>
            <a:spLocks noGrp="1"/>
          </p:cNvSpPr>
          <p:nvPr>
            <p:ph type="body" sz="quarter" idx="12" hasCustomPrompt="1"/>
          </p:nvPr>
        </p:nvSpPr>
        <p:spPr bwMode="white">
          <a:xfrm>
            <a:off x="274638" y="3954457"/>
            <a:ext cx="7315200" cy="1830388"/>
          </a:xfrm>
          <a:noFill/>
        </p:spPr>
        <p:txBody>
          <a:bodyPr lIns="182880" tIns="146304" rIns="182880" bIns="146304">
            <a:noAutofit/>
          </a:bodyPr>
          <a:lstStyle>
            <a:lvl1pPr marL="0" indent="0">
              <a:spcBef>
                <a:spcPts val="0"/>
              </a:spcBef>
              <a:buNone/>
              <a:defRPr sz="3200" spc="0" baseline="0">
                <a:gradFill>
                  <a:gsLst>
                    <a:gs pos="100000">
                      <a:schemeClr val="tx1"/>
                    </a:gs>
                    <a:gs pos="0">
                      <a:schemeClr val="tx1"/>
                    </a:gs>
                  </a:gsLst>
                  <a:lin ang="5400000" scaled="0"/>
                </a:gradFill>
                <a:latin typeface="+mj-lt"/>
              </a:defRPr>
            </a:lvl1pPr>
          </a:lstStyle>
          <a:p>
            <a:pPr lvl="0"/>
            <a:r>
              <a:rPr lang="en-US" dirty="0"/>
              <a:t>Speaker Name</a:t>
            </a:r>
          </a:p>
        </p:txBody>
      </p:sp>
      <p:sp>
        <p:nvSpPr>
          <p:cNvPr id="14" name="Title 1"/>
          <p:cNvSpPr>
            <a:spLocks noGrp="1"/>
          </p:cNvSpPr>
          <p:nvPr>
            <p:ph type="title" hasCustomPrompt="1"/>
          </p:nvPr>
        </p:nvSpPr>
        <p:spPr bwMode="white">
          <a:xfrm>
            <a:off x="274638" y="2125677"/>
            <a:ext cx="7315200" cy="1828800"/>
          </a:xfrm>
          <a:noFill/>
        </p:spPr>
        <p:txBody>
          <a:bodyPr lIns="146304" tIns="91440" rIns="146304" bIns="91440" anchor="t" anchorCtr="0"/>
          <a:lstStyle>
            <a:lvl1pPr>
              <a:defRPr sz="5400" spc="-75" baseline="0">
                <a:gradFill>
                  <a:gsLst>
                    <a:gs pos="100000">
                      <a:schemeClr val="tx1"/>
                    </a:gs>
                    <a:gs pos="0">
                      <a:schemeClr val="tx1"/>
                    </a:gs>
                  </a:gsLst>
                  <a:lin ang="5400000" scaled="0"/>
                </a:gradFill>
              </a:defRPr>
            </a:lvl1pPr>
          </a:lstStyle>
          <a:p>
            <a:r>
              <a:rPr lang="en-US" dirty="0"/>
              <a:t>Presentation title</a:t>
            </a:r>
          </a:p>
        </p:txBody>
      </p:sp>
      <p:pic>
        <p:nvPicPr>
          <p:cNvPr id="15" name="Picture 14"/>
          <p:cNvPicPr>
            <a:picLocks noChangeAspect="1"/>
          </p:cNvPicPr>
          <p:nvPr userDrawn="1"/>
        </p:nvPicPr>
        <p:blipFill>
          <a:blip r:embed="rId4"/>
          <a:stretch>
            <a:fillRect/>
          </a:stretch>
        </p:blipFill>
        <p:spPr>
          <a:xfrm>
            <a:off x="274638" y="294094"/>
            <a:ext cx="1834337" cy="1834337"/>
          </a:xfrm>
          <a:prstGeom prst="rect">
            <a:avLst/>
          </a:prstGeom>
        </p:spPr>
      </p:pic>
      <p:pic>
        <p:nvPicPr>
          <p:cNvPr id="16" name="Picture 15"/>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bwMode="invGray">
          <a:xfrm>
            <a:off x="10516364" y="469053"/>
            <a:ext cx="1462911" cy="313376"/>
          </a:xfrm>
          <a:prstGeom prst="rect">
            <a:avLst/>
          </a:prstGeom>
        </p:spPr>
      </p:pic>
    </p:spTree>
    <p:extLst>
      <p:ext uri="{BB962C8B-B14F-4D97-AF65-F5344CB8AC3E}">
        <p14:creationId xmlns:p14="http://schemas.microsoft.com/office/powerpoint/2010/main" val="1630121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tx1"/>
        </a:solidFill>
        <a:effectLst/>
      </p:bgPr>
    </p:bg>
    <p:spTree>
      <p:nvGrpSpPr>
        <p:cNvPr id="1" name=""/>
        <p:cNvGrpSpPr/>
        <p:nvPr/>
      </p:nvGrpSpPr>
      <p:grpSpPr>
        <a:xfrm>
          <a:off x="0" y="0"/>
          <a:ext cx="0" cy="0"/>
          <a:chOff x="0" y="0"/>
          <a:chExt cx="0" cy="0"/>
        </a:xfrm>
      </p:grpSpPr>
      <p:pic>
        <p:nvPicPr>
          <p:cNvPr id="17" name="Picture 16"/>
          <p:cNvPicPr>
            <a:picLocks noChangeAspect="1"/>
          </p:cNvPicPr>
          <p:nvPr userDrawn="1"/>
        </p:nvPicPr>
        <p:blipFill>
          <a:blip r:embed="rId2">
            <a:extLst>
              <a:ext uri="{28A0092B-C50C-407E-A947-70E740481C1C}">
                <a14:useLocalDpi xmlns:a14="http://schemas.microsoft.com/office/drawing/2010/main" val="0"/>
              </a:ext>
            </a:extLst>
          </a:blip>
          <a:srcRect b="37788"/>
          <a:stretch>
            <a:fillRect/>
          </a:stretch>
        </p:blipFill>
        <p:spPr>
          <a:xfrm rot="9927899" flipH="1" flipV="1">
            <a:off x="6515047" y="4066404"/>
            <a:ext cx="3815534" cy="3462323"/>
          </a:xfrm>
          <a:custGeom>
            <a:avLst/>
            <a:gdLst>
              <a:gd name="connsiteX0" fmla="*/ 3815534 w 3815534"/>
              <a:gd name="connsiteY0" fmla="*/ 0 h 3462323"/>
              <a:gd name="connsiteX1" fmla="*/ 3815534 w 3815534"/>
              <a:gd name="connsiteY1" fmla="*/ 3462323 h 3462323"/>
              <a:gd name="connsiteX2" fmla="*/ 0 w 3815534"/>
              <a:gd name="connsiteY2" fmla="*/ 2473071 h 3462323"/>
              <a:gd name="connsiteX3" fmla="*/ 1 w 3815534"/>
              <a:gd name="connsiteY3" fmla="*/ 0 h 3462323"/>
            </a:gdLst>
            <a:ahLst/>
            <a:cxnLst>
              <a:cxn ang="0">
                <a:pos x="connsiteX0" y="connsiteY0"/>
              </a:cxn>
              <a:cxn ang="0">
                <a:pos x="connsiteX1" y="connsiteY1"/>
              </a:cxn>
              <a:cxn ang="0">
                <a:pos x="connsiteX2" y="connsiteY2"/>
              </a:cxn>
              <a:cxn ang="0">
                <a:pos x="connsiteX3" y="connsiteY3"/>
              </a:cxn>
            </a:cxnLst>
            <a:rect l="l" t="t" r="r" b="b"/>
            <a:pathLst>
              <a:path w="3815534" h="3462323">
                <a:moveTo>
                  <a:pt x="3815534" y="0"/>
                </a:moveTo>
                <a:lnTo>
                  <a:pt x="3815534" y="3462323"/>
                </a:lnTo>
                <a:lnTo>
                  <a:pt x="0" y="2473071"/>
                </a:lnTo>
                <a:lnTo>
                  <a:pt x="1" y="0"/>
                </a:lnTo>
                <a:close/>
              </a:path>
            </a:pathLst>
          </a:custGeom>
        </p:spPr>
      </p:pic>
      <p:sp>
        <p:nvSpPr>
          <p:cNvPr id="15" name="Freeform 14"/>
          <p:cNvSpPr/>
          <p:nvPr userDrawn="1"/>
        </p:nvSpPr>
        <p:spPr bwMode="auto">
          <a:xfrm rot="17875525">
            <a:off x="5519284" y="-347037"/>
            <a:ext cx="36576" cy="1244657"/>
          </a:xfrm>
          <a:custGeom>
            <a:avLst/>
            <a:gdLst>
              <a:gd name="connsiteX0" fmla="*/ 0 w 36576"/>
              <a:gd name="connsiteY0" fmla="*/ 0 h 1244657"/>
              <a:gd name="connsiteX1" fmla="*/ 36576 w 36576"/>
              <a:gd name="connsiteY1" fmla="*/ 69006 h 1244657"/>
              <a:gd name="connsiteX2" fmla="*/ 36576 w 36576"/>
              <a:gd name="connsiteY2" fmla="*/ 1244657 h 1244657"/>
              <a:gd name="connsiteX3" fmla="*/ 0 w 36576"/>
              <a:gd name="connsiteY3" fmla="*/ 1244657 h 1244657"/>
            </a:gdLst>
            <a:ahLst/>
            <a:cxnLst>
              <a:cxn ang="0">
                <a:pos x="connsiteX0" y="connsiteY0"/>
              </a:cxn>
              <a:cxn ang="0">
                <a:pos x="connsiteX1" y="connsiteY1"/>
              </a:cxn>
              <a:cxn ang="0">
                <a:pos x="connsiteX2" y="connsiteY2"/>
              </a:cxn>
              <a:cxn ang="0">
                <a:pos x="connsiteX3" y="connsiteY3"/>
              </a:cxn>
            </a:cxnLst>
            <a:rect l="l" t="t" r="r" b="b"/>
            <a:pathLst>
              <a:path w="36576" h="1244657">
                <a:moveTo>
                  <a:pt x="0" y="0"/>
                </a:moveTo>
                <a:lnTo>
                  <a:pt x="36576" y="69006"/>
                </a:lnTo>
                <a:lnTo>
                  <a:pt x="36576" y="1244657"/>
                </a:lnTo>
                <a:lnTo>
                  <a:pt x="0" y="1244657"/>
                </a:lnTo>
                <a:close/>
              </a:path>
            </a:pathLst>
          </a:custGeom>
          <a:solidFill>
            <a:srgbClr val="306CB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noAutofit/>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rcRect b="1344"/>
          <a:stretch>
            <a:fillRect/>
          </a:stretch>
        </p:blipFill>
        <p:spPr>
          <a:xfrm rot="20396706" flipH="1" flipV="1">
            <a:off x="2081368" y="-1125216"/>
            <a:ext cx="5313572" cy="7063492"/>
          </a:xfrm>
          <a:custGeom>
            <a:avLst/>
            <a:gdLst>
              <a:gd name="connsiteX0" fmla="*/ 5313572 w 5313572"/>
              <a:gd name="connsiteY0" fmla="*/ 7063492 h 7063492"/>
              <a:gd name="connsiteX1" fmla="*/ 0 w 5313572"/>
              <a:gd name="connsiteY1" fmla="*/ 5123742 h 7063492"/>
              <a:gd name="connsiteX2" fmla="*/ 0 w 5313572"/>
              <a:gd name="connsiteY2" fmla="*/ 0 h 7063492"/>
              <a:gd name="connsiteX3" fmla="*/ 5313572 w 5313572"/>
              <a:gd name="connsiteY3" fmla="*/ 0 h 7063492"/>
            </a:gdLst>
            <a:ahLst/>
            <a:cxnLst>
              <a:cxn ang="0">
                <a:pos x="connsiteX0" y="connsiteY0"/>
              </a:cxn>
              <a:cxn ang="0">
                <a:pos x="connsiteX1" y="connsiteY1"/>
              </a:cxn>
              <a:cxn ang="0">
                <a:pos x="connsiteX2" y="connsiteY2"/>
              </a:cxn>
              <a:cxn ang="0">
                <a:pos x="connsiteX3" y="connsiteY3"/>
              </a:cxn>
            </a:cxnLst>
            <a:rect l="l" t="t" r="r" b="b"/>
            <a:pathLst>
              <a:path w="5313572" h="7063492">
                <a:moveTo>
                  <a:pt x="5313572" y="7063492"/>
                </a:moveTo>
                <a:lnTo>
                  <a:pt x="0" y="5123742"/>
                </a:lnTo>
                <a:lnTo>
                  <a:pt x="0" y="0"/>
                </a:lnTo>
                <a:lnTo>
                  <a:pt x="5313572" y="0"/>
                </a:lnTo>
                <a:close/>
              </a:path>
            </a:pathLst>
          </a:custGeom>
        </p:spPr>
      </p:pic>
      <p:sp>
        <p:nvSpPr>
          <p:cNvPr id="22" name="Rectangle 21"/>
          <p:cNvSpPr/>
          <p:nvPr userDrawn="1"/>
        </p:nvSpPr>
        <p:spPr bwMode="auto">
          <a:xfrm>
            <a:off x="274638" y="2124081"/>
            <a:ext cx="8229600" cy="3659182"/>
          </a:xfrm>
          <a:prstGeom prst="rect">
            <a:avLst/>
          </a:prstGeom>
          <a:solidFill>
            <a:srgbClr val="00188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61" fontAlgn="base">
              <a:spcBef>
                <a:spcPct val="0"/>
              </a:spcBef>
              <a:spcAft>
                <a:spcPct val="0"/>
              </a:spcAft>
            </a:pPr>
            <a:endParaRPr lang="en-US" sz="1500" dirty="0">
              <a:gradFill>
                <a:gsLst>
                  <a:gs pos="5833">
                    <a:schemeClr val="bg1"/>
                  </a:gs>
                  <a:gs pos="100000">
                    <a:schemeClr val="bg1"/>
                  </a:gs>
                </a:gsLst>
                <a:lin ang="5400000" scaled="0"/>
              </a:gradFill>
            </a:endParaRPr>
          </a:p>
        </p:txBody>
      </p:sp>
      <p:sp>
        <p:nvSpPr>
          <p:cNvPr id="23" name="Text Placeholder 4"/>
          <p:cNvSpPr>
            <a:spLocks noGrp="1"/>
          </p:cNvSpPr>
          <p:nvPr userDrawn="1">
            <p:ph type="body" sz="quarter" idx="12" hasCustomPrompt="1"/>
          </p:nvPr>
        </p:nvSpPr>
        <p:spPr bwMode="white">
          <a:xfrm>
            <a:off x="274638" y="3954457"/>
            <a:ext cx="8229600" cy="1830388"/>
          </a:xfrm>
          <a:noFill/>
        </p:spPr>
        <p:txBody>
          <a:bodyPr lIns="182880" tIns="146304" rIns="182880" bIns="146304">
            <a:noAutofit/>
          </a:bodyPr>
          <a:lstStyle>
            <a:lvl1pPr marL="0" indent="0">
              <a:spcBef>
                <a:spcPts val="0"/>
              </a:spcBef>
              <a:buNone/>
              <a:defRPr sz="3200" spc="0" baseline="0">
                <a:gradFill>
                  <a:gsLst>
                    <a:gs pos="100000">
                      <a:schemeClr val="tx1"/>
                    </a:gs>
                    <a:gs pos="0">
                      <a:schemeClr val="tx1"/>
                    </a:gs>
                  </a:gsLst>
                  <a:lin ang="5400000" scaled="0"/>
                </a:gradFill>
                <a:latin typeface="+mj-lt"/>
              </a:defRPr>
            </a:lvl1pPr>
          </a:lstStyle>
          <a:p>
            <a:pPr lvl="0"/>
            <a:r>
              <a:rPr lang="en-US" dirty="0"/>
              <a:t>Speaker Name</a:t>
            </a:r>
          </a:p>
        </p:txBody>
      </p:sp>
      <p:sp>
        <p:nvSpPr>
          <p:cNvPr id="24" name="Title 1"/>
          <p:cNvSpPr>
            <a:spLocks noGrp="1"/>
          </p:cNvSpPr>
          <p:nvPr userDrawn="1">
            <p:ph type="title" hasCustomPrompt="1"/>
          </p:nvPr>
        </p:nvSpPr>
        <p:spPr bwMode="white">
          <a:xfrm>
            <a:off x="274638" y="2125677"/>
            <a:ext cx="8229600" cy="1828800"/>
          </a:xfrm>
          <a:noFill/>
        </p:spPr>
        <p:txBody>
          <a:bodyPr lIns="146304" tIns="91440" rIns="146304" bIns="91440" anchor="t" anchorCtr="0"/>
          <a:lstStyle>
            <a:lvl1pPr>
              <a:defRPr sz="5400" spc="-75" baseline="0">
                <a:gradFill>
                  <a:gsLst>
                    <a:gs pos="100000">
                      <a:schemeClr val="tx1"/>
                    </a:gs>
                    <a:gs pos="0">
                      <a:schemeClr val="tx1"/>
                    </a:gs>
                  </a:gsLst>
                  <a:lin ang="5400000" scaled="0"/>
                </a:gradFill>
              </a:defRPr>
            </a:lvl1pPr>
          </a:lstStyle>
          <a:p>
            <a:r>
              <a:rPr lang="en-US" dirty="0"/>
              <a:t>Presentation title</a:t>
            </a:r>
          </a:p>
        </p:txBody>
      </p:sp>
      <p:pic>
        <p:nvPicPr>
          <p:cNvPr id="25" name="Picture 24"/>
          <p:cNvPicPr>
            <a:picLocks noChangeAspect="1"/>
          </p:cNvPicPr>
          <p:nvPr userDrawn="1"/>
        </p:nvPicPr>
        <p:blipFill>
          <a:blip r:embed="rId4"/>
          <a:stretch>
            <a:fillRect/>
          </a:stretch>
        </p:blipFill>
        <p:spPr>
          <a:xfrm>
            <a:off x="274638" y="294094"/>
            <a:ext cx="1834337" cy="1834337"/>
          </a:xfrm>
          <a:prstGeom prst="rect">
            <a:avLst/>
          </a:prstGeom>
        </p:spPr>
      </p:pic>
      <p:pic>
        <p:nvPicPr>
          <p:cNvPr id="26" name="Picture 25"/>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bwMode="invGray">
          <a:xfrm>
            <a:off x="10516364" y="469053"/>
            <a:ext cx="1462911" cy="313376"/>
          </a:xfrm>
          <a:prstGeom prst="rect">
            <a:avLst/>
          </a:prstGeom>
        </p:spPr>
      </p:pic>
    </p:spTree>
    <p:extLst>
      <p:ext uri="{BB962C8B-B14F-4D97-AF65-F5344CB8AC3E}">
        <p14:creationId xmlns:p14="http://schemas.microsoft.com/office/powerpoint/2010/main" val="33233684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userDrawn="1">
          <p15:clr>
            <a:srgbClr val="C35EA4"/>
          </p15:clr>
        </p15:guide>
        <p15:guide id="2" orient="horz" pos="4104" userDrawn="1">
          <p15:clr>
            <a:srgbClr val="C35EA4"/>
          </p15:clr>
        </p15:guide>
        <p15:guide id="3" pos="288" userDrawn="1">
          <p15:clr>
            <a:srgbClr val="C35EA4"/>
          </p15:clr>
        </p15:guide>
        <p15:guide id="4" pos="7546" userDrawn="1">
          <p15:clr>
            <a:srgbClr val="C35EA4"/>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_Title Slide 3">
    <p:bg>
      <p:bgPr>
        <a:solidFill>
          <a:schemeClr val="tx1"/>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rcRect b="37788"/>
          <a:stretch>
            <a:fillRect/>
          </a:stretch>
        </p:blipFill>
        <p:spPr>
          <a:xfrm rot="9927899" flipH="1" flipV="1">
            <a:off x="6515047" y="4066404"/>
            <a:ext cx="3815534" cy="3462323"/>
          </a:xfrm>
          <a:custGeom>
            <a:avLst/>
            <a:gdLst>
              <a:gd name="connsiteX0" fmla="*/ 3815534 w 3815534"/>
              <a:gd name="connsiteY0" fmla="*/ 0 h 3462323"/>
              <a:gd name="connsiteX1" fmla="*/ 3815534 w 3815534"/>
              <a:gd name="connsiteY1" fmla="*/ 3462323 h 3462323"/>
              <a:gd name="connsiteX2" fmla="*/ 0 w 3815534"/>
              <a:gd name="connsiteY2" fmla="*/ 2473071 h 3462323"/>
              <a:gd name="connsiteX3" fmla="*/ 1 w 3815534"/>
              <a:gd name="connsiteY3" fmla="*/ 0 h 3462323"/>
            </a:gdLst>
            <a:ahLst/>
            <a:cxnLst>
              <a:cxn ang="0">
                <a:pos x="connsiteX0" y="connsiteY0"/>
              </a:cxn>
              <a:cxn ang="0">
                <a:pos x="connsiteX1" y="connsiteY1"/>
              </a:cxn>
              <a:cxn ang="0">
                <a:pos x="connsiteX2" y="connsiteY2"/>
              </a:cxn>
              <a:cxn ang="0">
                <a:pos x="connsiteX3" y="connsiteY3"/>
              </a:cxn>
            </a:cxnLst>
            <a:rect l="l" t="t" r="r" b="b"/>
            <a:pathLst>
              <a:path w="3815534" h="3462323">
                <a:moveTo>
                  <a:pt x="3815534" y="0"/>
                </a:moveTo>
                <a:lnTo>
                  <a:pt x="3815534" y="3462323"/>
                </a:lnTo>
                <a:lnTo>
                  <a:pt x="0" y="2473071"/>
                </a:lnTo>
                <a:lnTo>
                  <a:pt x="1" y="0"/>
                </a:lnTo>
                <a:close/>
              </a:path>
            </a:pathLst>
          </a:custGeom>
        </p:spPr>
      </p:pic>
      <p:sp>
        <p:nvSpPr>
          <p:cNvPr id="19" name="Freeform 18"/>
          <p:cNvSpPr/>
          <p:nvPr userDrawn="1"/>
        </p:nvSpPr>
        <p:spPr bwMode="auto">
          <a:xfrm rot="17875525">
            <a:off x="5519284" y="-347037"/>
            <a:ext cx="36576" cy="1244657"/>
          </a:xfrm>
          <a:custGeom>
            <a:avLst/>
            <a:gdLst>
              <a:gd name="connsiteX0" fmla="*/ 0 w 36576"/>
              <a:gd name="connsiteY0" fmla="*/ 0 h 1244657"/>
              <a:gd name="connsiteX1" fmla="*/ 36576 w 36576"/>
              <a:gd name="connsiteY1" fmla="*/ 69006 h 1244657"/>
              <a:gd name="connsiteX2" fmla="*/ 36576 w 36576"/>
              <a:gd name="connsiteY2" fmla="*/ 1244657 h 1244657"/>
              <a:gd name="connsiteX3" fmla="*/ 0 w 36576"/>
              <a:gd name="connsiteY3" fmla="*/ 1244657 h 1244657"/>
            </a:gdLst>
            <a:ahLst/>
            <a:cxnLst>
              <a:cxn ang="0">
                <a:pos x="connsiteX0" y="connsiteY0"/>
              </a:cxn>
              <a:cxn ang="0">
                <a:pos x="connsiteX1" y="connsiteY1"/>
              </a:cxn>
              <a:cxn ang="0">
                <a:pos x="connsiteX2" y="connsiteY2"/>
              </a:cxn>
              <a:cxn ang="0">
                <a:pos x="connsiteX3" y="connsiteY3"/>
              </a:cxn>
            </a:cxnLst>
            <a:rect l="l" t="t" r="r" b="b"/>
            <a:pathLst>
              <a:path w="36576" h="1244657">
                <a:moveTo>
                  <a:pt x="0" y="0"/>
                </a:moveTo>
                <a:lnTo>
                  <a:pt x="36576" y="69006"/>
                </a:lnTo>
                <a:lnTo>
                  <a:pt x="36576" y="1244657"/>
                </a:lnTo>
                <a:lnTo>
                  <a:pt x="0" y="1244657"/>
                </a:lnTo>
                <a:close/>
              </a:path>
            </a:pathLst>
          </a:custGeom>
          <a:solidFill>
            <a:srgbClr val="306CB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noAutofit/>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pic>
        <p:nvPicPr>
          <p:cNvPr id="20" name="Picture 19"/>
          <p:cNvPicPr>
            <a:picLocks noChangeAspect="1"/>
          </p:cNvPicPr>
          <p:nvPr userDrawn="1"/>
        </p:nvPicPr>
        <p:blipFill>
          <a:blip r:embed="rId3">
            <a:extLst>
              <a:ext uri="{28A0092B-C50C-407E-A947-70E740481C1C}">
                <a14:useLocalDpi xmlns:a14="http://schemas.microsoft.com/office/drawing/2010/main" val="0"/>
              </a:ext>
            </a:extLst>
          </a:blip>
          <a:srcRect b="1344"/>
          <a:stretch>
            <a:fillRect/>
          </a:stretch>
        </p:blipFill>
        <p:spPr>
          <a:xfrm rot="20396706" flipH="1" flipV="1">
            <a:off x="2081368" y="-1125216"/>
            <a:ext cx="5313572" cy="7063492"/>
          </a:xfrm>
          <a:custGeom>
            <a:avLst/>
            <a:gdLst>
              <a:gd name="connsiteX0" fmla="*/ 5313572 w 5313572"/>
              <a:gd name="connsiteY0" fmla="*/ 7063492 h 7063492"/>
              <a:gd name="connsiteX1" fmla="*/ 0 w 5313572"/>
              <a:gd name="connsiteY1" fmla="*/ 5123742 h 7063492"/>
              <a:gd name="connsiteX2" fmla="*/ 0 w 5313572"/>
              <a:gd name="connsiteY2" fmla="*/ 0 h 7063492"/>
              <a:gd name="connsiteX3" fmla="*/ 5313572 w 5313572"/>
              <a:gd name="connsiteY3" fmla="*/ 0 h 7063492"/>
            </a:gdLst>
            <a:ahLst/>
            <a:cxnLst>
              <a:cxn ang="0">
                <a:pos x="connsiteX0" y="connsiteY0"/>
              </a:cxn>
              <a:cxn ang="0">
                <a:pos x="connsiteX1" y="connsiteY1"/>
              </a:cxn>
              <a:cxn ang="0">
                <a:pos x="connsiteX2" y="connsiteY2"/>
              </a:cxn>
              <a:cxn ang="0">
                <a:pos x="connsiteX3" y="connsiteY3"/>
              </a:cxn>
            </a:cxnLst>
            <a:rect l="l" t="t" r="r" b="b"/>
            <a:pathLst>
              <a:path w="5313572" h="7063492">
                <a:moveTo>
                  <a:pt x="5313572" y="7063492"/>
                </a:moveTo>
                <a:lnTo>
                  <a:pt x="0" y="5123742"/>
                </a:lnTo>
                <a:lnTo>
                  <a:pt x="0" y="0"/>
                </a:lnTo>
                <a:lnTo>
                  <a:pt x="5313572" y="0"/>
                </a:lnTo>
                <a:close/>
              </a:path>
            </a:pathLst>
          </a:custGeom>
        </p:spPr>
      </p:pic>
      <p:sp>
        <p:nvSpPr>
          <p:cNvPr id="21" name="Rectangle 20"/>
          <p:cNvSpPr/>
          <p:nvPr userDrawn="1"/>
        </p:nvSpPr>
        <p:spPr bwMode="auto">
          <a:xfrm>
            <a:off x="274638" y="2124081"/>
            <a:ext cx="8229600" cy="3659182"/>
          </a:xfrm>
          <a:prstGeom prst="rect">
            <a:avLst/>
          </a:prstGeom>
          <a:solidFill>
            <a:srgbClr val="00188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61" fontAlgn="base">
              <a:spcBef>
                <a:spcPct val="0"/>
              </a:spcBef>
              <a:spcAft>
                <a:spcPct val="0"/>
              </a:spcAft>
            </a:pPr>
            <a:endParaRPr lang="en-US" sz="1500" dirty="0">
              <a:gradFill>
                <a:gsLst>
                  <a:gs pos="5833">
                    <a:schemeClr val="bg1"/>
                  </a:gs>
                  <a:gs pos="100000">
                    <a:schemeClr val="bg1"/>
                  </a:gs>
                </a:gsLst>
                <a:lin ang="5400000" scaled="0"/>
              </a:gradFill>
            </a:endParaRPr>
          </a:p>
        </p:txBody>
      </p:sp>
      <p:sp>
        <p:nvSpPr>
          <p:cNvPr id="22" name="Text Placeholder 4"/>
          <p:cNvSpPr>
            <a:spLocks noGrp="1"/>
          </p:cNvSpPr>
          <p:nvPr>
            <p:ph type="body" sz="quarter" idx="12" hasCustomPrompt="1"/>
          </p:nvPr>
        </p:nvSpPr>
        <p:spPr bwMode="white">
          <a:xfrm>
            <a:off x="274638" y="3954457"/>
            <a:ext cx="8229600" cy="1830388"/>
          </a:xfrm>
          <a:noFill/>
        </p:spPr>
        <p:txBody>
          <a:bodyPr lIns="182880" tIns="146304" rIns="182880" bIns="146304">
            <a:noAutofit/>
          </a:bodyPr>
          <a:lstStyle>
            <a:lvl1pPr marL="0" indent="0">
              <a:spcBef>
                <a:spcPts val="0"/>
              </a:spcBef>
              <a:buNone/>
              <a:defRPr sz="3200" spc="0" baseline="0">
                <a:gradFill>
                  <a:gsLst>
                    <a:gs pos="100000">
                      <a:schemeClr val="tx1"/>
                    </a:gs>
                    <a:gs pos="0">
                      <a:schemeClr val="tx1"/>
                    </a:gs>
                  </a:gsLst>
                  <a:lin ang="5400000" scaled="0"/>
                </a:gradFill>
                <a:latin typeface="+mj-lt"/>
              </a:defRPr>
            </a:lvl1pPr>
          </a:lstStyle>
          <a:p>
            <a:pPr lvl="0"/>
            <a:r>
              <a:rPr lang="en-US" dirty="0"/>
              <a:t>Speaker Name</a:t>
            </a:r>
          </a:p>
        </p:txBody>
      </p:sp>
      <p:sp>
        <p:nvSpPr>
          <p:cNvPr id="23" name="Title 1"/>
          <p:cNvSpPr>
            <a:spLocks noGrp="1"/>
          </p:cNvSpPr>
          <p:nvPr>
            <p:ph type="title" hasCustomPrompt="1"/>
          </p:nvPr>
        </p:nvSpPr>
        <p:spPr bwMode="white">
          <a:xfrm>
            <a:off x="274638" y="2125677"/>
            <a:ext cx="8229600" cy="1828800"/>
          </a:xfrm>
          <a:noFill/>
        </p:spPr>
        <p:txBody>
          <a:bodyPr lIns="146304" tIns="91440" rIns="146304" bIns="91440" anchor="t" anchorCtr="0"/>
          <a:lstStyle>
            <a:lvl1pPr>
              <a:defRPr sz="5400" spc="-75" baseline="0">
                <a:gradFill>
                  <a:gsLst>
                    <a:gs pos="100000">
                      <a:schemeClr val="tx1"/>
                    </a:gs>
                    <a:gs pos="0">
                      <a:schemeClr val="tx1"/>
                    </a:gs>
                  </a:gsLst>
                  <a:lin ang="5400000" scaled="0"/>
                </a:gradFill>
              </a:defRPr>
            </a:lvl1pPr>
          </a:lstStyle>
          <a:p>
            <a:r>
              <a:rPr lang="en-US" dirty="0"/>
              <a:t>Presentation title</a:t>
            </a:r>
          </a:p>
        </p:txBody>
      </p:sp>
      <p:pic>
        <p:nvPicPr>
          <p:cNvPr id="24" name="Picture 23"/>
          <p:cNvPicPr>
            <a:picLocks noChangeAspect="1"/>
          </p:cNvPicPr>
          <p:nvPr userDrawn="1"/>
        </p:nvPicPr>
        <p:blipFill>
          <a:blip r:embed="rId4"/>
          <a:stretch>
            <a:fillRect/>
          </a:stretch>
        </p:blipFill>
        <p:spPr>
          <a:xfrm>
            <a:off x="274638" y="294094"/>
            <a:ext cx="1834337" cy="1834337"/>
          </a:xfrm>
          <a:prstGeom prst="rect">
            <a:avLst/>
          </a:prstGeom>
        </p:spPr>
      </p:pic>
      <p:pic>
        <p:nvPicPr>
          <p:cNvPr id="25" name="Picture 24"/>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bwMode="invGray">
          <a:xfrm>
            <a:off x="10516364" y="469053"/>
            <a:ext cx="1462911" cy="313376"/>
          </a:xfrm>
          <a:prstGeom prst="rect">
            <a:avLst/>
          </a:prstGeom>
        </p:spPr>
      </p:pic>
    </p:spTree>
    <p:extLst>
      <p:ext uri="{BB962C8B-B14F-4D97-AF65-F5344CB8AC3E}">
        <p14:creationId xmlns:p14="http://schemas.microsoft.com/office/powerpoint/2010/main" val="12673883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accent1"/>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l="36880" r="6878"/>
          <a:stretch/>
        </p:blipFill>
        <p:spPr>
          <a:xfrm rot="16200000" flipH="1" flipV="1">
            <a:off x="2720976" y="-2720976"/>
            <a:ext cx="6994524" cy="12436475"/>
          </a:xfrm>
          <a:prstGeom prst="rect">
            <a:avLst/>
          </a:prstGeom>
        </p:spPr>
      </p:pic>
      <p:sp>
        <p:nvSpPr>
          <p:cNvPr id="14" name="Rectangle 13"/>
          <p:cNvSpPr/>
          <p:nvPr userDrawn="1"/>
        </p:nvSpPr>
        <p:spPr bwMode="auto">
          <a:xfrm>
            <a:off x="274638" y="2125663"/>
            <a:ext cx="9144000" cy="4572000"/>
          </a:xfrm>
          <a:prstGeom prst="rect">
            <a:avLst/>
          </a:prstGeom>
          <a:solidFill>
            <a:srgbClr val="00188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1" name="Text Placeholder 4"/>
          <p:cNvSpPr>
            <a:spLocks noGrp="1"/>
          </p:cNvSpPr>
          <p:nvPr>
            <p:ph type="body" sz="quarter" idx="12" hasCustomPrompt="1"/>
          </p:nvPr>
        </p:nvSpPr>
        <p:spPr bwMode="white">
          <a:xfrm>
            <a:off x="276540" y="4516437"/>
            <a:ext cx="9142098" cy="2181225"/>
          </a:xfrm>
          <a:noFill/>
        </p:spPr>
        <p:txBody>
          <a:bodyPr lIns="182880" tIns="146304" rIns="182880" bIns="146304">
            <a:noAutofit/>
          </a:bodyPr>
          <a:lstStyle>
            <a:lvl1pPr marL="0" indent="0">
              <a:spcBef>
                <a:spcPts val="0"/>
              </a:spcBef>
              <a:buNone/>
              <a:defRPr sz="3600" spc="0" baseline="0">
                <a:gradFill>
                  <a:gsLst>
                    <a:gs pos="100000">
                      <a:schemeClr val="tx1"/>
                    </a:gs>
                    <a:gs pos="0">
                      <a:schemeClr val="tx1"/>
                    </a:gs>
                  </a:gsLst>
                  <a:lin ang="5400000" scaled="0"/>
                </a:gradFill>
                <a:latin typeface="+mj-lt"/>
              </a:defRPr>
            </a:lvl1pPr>
          </a:lstStyle>
          <a:p>
            <a:pPr lvl="0"/>
            <a:r>
              <a:rPr lang="en-US" dirty="0"/>
              <a:t>Speaker Name</a:t>
            </a:r>
          </a:p>
        </p:txBody>
      </p:sp>
      <p:sp>
        <p:nvSpPr>
          <p:cNvPr id="12" name="Title 1"/>
          <p:cNvSpPr>
            <a:spLocks noGrp="1"/>
          </p:cNvSpPr>
          <p:nvPr>
            <p:ph type="title" hasCustomPrompt="1"/>
          </p:nvPr>
        </p:nvSpPr>
        <p:spPr bwMode="white">
          <a:xfrm>
            <a:off x="274703" y="2125663"/>
            <a:ext cx="9143935" cy="2390775"/>
          </a:xfrm>
          <a:noFill/>
        </p:spPr>
        <p:txBody>
          <a:bodyPr lIns="146304" tIns="91440" rIns="146304" bIns="91440" anchor="t" anchorCtr="0"/>
          <a:lstStyle>
            <a:lvl1pPr>
              <a:defRPr sz="6000" spc="-100" baseline="0">
                <a:gradFill>
                  <a:gsLst>
                    <a:gs pos="100000">
                      <a:schemeClr val="tx1"/>
                    </a:gs>
                    <a:gs pos="0">
                      <a:schemeClr val="tx1"/>
                    </a:gs>
                  </a:gsLst>
                  <a:lin ang="5400000" scaled="0"/>
                </a:gradFill>
              </a:defRPr>
            </a:lvl1pPr>
          </a:lstStyle>
          <a:p>
            <a:r>
              <a:rPr lang="en-US" dirty="0"/>
              <a:t>Presentation title</a:t>
            </a:r>
          </a:p>
        </p:txBody>
      </p:sp>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white">
          <a:xfrm>
            <a:off x="10333038" y="479425"/>
            <a:ext cx="1643341" cy="352027"/>
          </a:xfrm>
          <a:prstGeom prst="rect">
            <a:avLst/>
          </a:prstGeom>
        </p:spPr>
      </p:pic>
      <p:pic>
        <p:nvPicPr>
          <p:cNvPr id="8" name="Picture 7"/>
          <p:cNvPicPr>
            <a:picLocks noChangeAspect="1"/>
          </p:cNvPicPr>
          <p:nvPr userDrawn="1"/>
        </p:nvPicPr>
        <p:blipFill>
          <a:blip r:embed="rId4"/>
          <a:stretch>
            <a:fillRect/>
          </a:stretch>
        </p:blipFill>
        <p:spPr>
          <a:xfrm>
            <a:off x="274638" y="294094"/>
            <a:ext cx="1834337" cy="1834337"/>
          </a:xfrm>
          <a:prstGeom prst="rect">
            <a:avLst/>
          </a:prstGeom>
        </p:spPr>
      </p:pic>
    </p:spTree>
    <p:extLst>
      <p:ext uri="{BB962C8B-B14F-4D97-AF65-F5344CB8AC3E}">
        <p14:creationId xmlns:p14="http://schemas.microsoft.com/office/powerpoint/2010/main" val="20349986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_Title Slide 3">
    <p:bg>
      <p:bgPr>
        <a:solidFill>
          <a:srgbClr val="006EB9"/>
        </a:solidFill>
        <a:effectLst/>
      </p:bgPr>
    </p:bg>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a:xfrm rot="18900000" flipH="1">
            <a:off x="1520604" y="-2268281"/>
            <a:ext cx="10484469" cy="15841248"/>
          </a:xfrm>
          <a:custGeom>
            <a:avLst/>
            <a:gdLst>
              <a:gd name="connsiteX0" fmla="*/ 10484469 w 10484469"/>
              <a:gd name="connsiteY0" fmla="*/ 13623262 h 15841248"/>
              <a:gd name="connsiteX1" fmla="*/ 8266483 w 10484469"/>
              <a:gd name="connsiteY1" fmla="*/ 15841248 h 15841248"/>
              <a:gd name="connsiteX2" fmla="*/ 10484469 w 10484469"/>
              <a:gd name="connsiteY2" fmla="*/ 15841248 h 15841248"/>
              <a:gd name="connsiteX3" fmla="*/ 5169239 w 10484469"/>
              <a:gd name="connsiteY3" fmla="*/ 0 h 15841248"/>
              <a:gd name="connsiteX4" fmla="*/ 0 w 10484469"/>
              <a:gd name="connsiteY4" fmla="*/ 5169239 h 15841248"/>
              <a:gd name="connsiteX5" fmla="*/ 0 w 10484469"/>
              <a:gd name="connsiteY5" fmla="*/ 15060993 h 15841248"/>
              <a:gd name="connsiteX6" fmla="*/ 10484469 w 10484469"/>
              <a:gd name="connsiteY6" fmla="*/ 4576524 h 15841248"/>
              <a:gd name="connsiteX7" fmla="*/ 10484469 w 10484469"/>
              <a:gd name="connsiteY7" fmla="*/ 3598762 h 15841248"/>
              <a:gd name="connsiteX8" fmla="*/ 6885707 w 10484469"/>
              <a:gd name="connsiteY8" fmla="*/ 0 h 15841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84469" h="15841248">
                <a:moveTo>
                  <a:pt x="10484469" y="13623262"/>
                </a:moveTo>
                <a:lnTo>
                  <a:pt x="8266483" y="15841248"/>
                </a:lnTo>
                <a:lnTo>
                  <a:pt x="10484469" y="15841248"/>
                </a:lnTo>
                <a:close/>
                <a:moveTo>
                  <a:pt x="5169239" y="0"/>
                </a:moveTo>
                <a:lnTo>
                  <a:pt x="0" y="5169239"/>
                </a:lnTo>
                <a:lnTo>
                  <a:pt x="0" y="15060993"/>
                </a:lnTo>
                <a:lnTo>
                  <a:pt x="10484469" y="4576524"/>
                </a:lnTo>
                <a:lnTo>
                  <a:pt x="10484469" y="3598762"/>
                </a:lnTo>
                <a:lnTo>
                  <a:pt x="6885707" y="0"/>
                </a:lnTo>
                <a:close/>
              </a:path>
            </a:pathLst>
          </a:custGeom>
        </p:spPr>
      </p:pic>
      <p:pic>
        <p:nvPicPr>
          <p:cNvPr id="24" name="Picture 23"/>
          <p:cNvPicPr>
            <a:picLocks noChangeAspect="1"/>
          </p:cNvPicPr>
          <p:nvPr userDrawn="1"/>
        </p:nvPicPr>
        <p:blipFill rotWithShape="1">
          <a:blip r:embed="rId3">
            <a:extLst>
              <a:ext uri="{28A0092B-C50C-407E-A947-70E740481C1C}">
                <a14:useLocalDpi xmlns:a14="http://schemas.microsoft.com/office/drawing/2010/main" val="0"/>
              </a:ext>
            </a:extLst>
          </a:blip>
          <a:srcRect l="46433" t="50908"/>
          <a:stretch/>
        </p:blipFill>
        <p:spPr>
          <a:xfrm rot="7200000" flipH="1">
            <a:off x="9090350" y="4894829"/>
            <a:ext cx="2694727" cy="3731379"/>
          </a:xfrm>
          <a:custGeom>
            <a:avLst/>
            <a:gdLst>
              <a:gd name="connsiteX0" fmla="*/ 2694727 w 2694727"/>
              <a:gd name="connsiteY0" fmla="*/ 3731379 h 3731379"/>
              <a:gd name="connsiteX1" fmla="*/ 2694727 w 2694727"/>
              <a:gd name="connsiteY1" fmla="*/ 0 h 3731379"/>
              <a:gd name="connsiteX2" fmla="*/ 2154313 w 2694727"/>
              <a:gd name="connsiteY2" fmla="*/ 0 h 3731379"/>
              <a:gd name="connsiteX3" fmla="*/ 0 w 2694727"/>
              <a:gd name="connsiteY3" fmla="*/ 3731379 h 3731379"/>
            </a:gdLst>
            <a:ahLst/>
            <a:cxnLst>
              <a:cxn ang="0">
                <a:pos x="connsiteX0" y="connsiteY0"/>
              </a:cxn>
              <a:cxn ang="0">
                <a:pos x="connsiteX1" y="connsiteY1"/>
              </a:cxn>
              <a:cxn ang="0">
                <a:pos x="connsiteX2" y="connsiteY2"/>
              </a:cxn>
              <a:cxn ang="0">
                <a:pos x="connsiteX3" y="connsiteY3"/>
              </a:cxn>
            </a:cxnLst>
            <a:rect l="l" t="t" r="r" b="b"/>
            <a:pathLst>
              <a:path w="2694727" h="3731379">
                <a:moveTo>
                  <a:pt x="2694727" y="3731379"/>
                </a:moveTo>
                <a:lnTo>
                  <a:pt x="2694727" y="0"/>
                </a:lnTo>
                <a:lnTo>
                  <a:pt x="2154313" y="0"/>
                </a:lnTo>
                <a:lnTo>
                  <a:pt x="0" y="3731379"/>
                </a:lnTo>
                <a:close/>
              </a:path>
            </a:pathLst>
          </a:custGeom>
        </p:spPr>
      </p:pic>
      <p:sp>
        <p:nvSpPr>
          <p:cNvPr id="25" name="Rectangle 24"/>
          <p:cNvSpPr/>
          <p:nvPr userDrawn="1"/>
        </p:nvSpPr>
        <p:spPr bwMode="auto">
          <a:xfrm>
            <a:off x="274638" y="2125663"/>
            <a:ext cx="10058400" cy="3657600"/>
          </a:xfrm>
          <a:prstGeom prst="rect">
            <a:avLst/>
          </a:prstGeom>
          <a:solidFill>
            <a:srgbClr val="00188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6" name="Text Placeholder 4"/>
          <p:cNvSpPr>
            <a:spLocks noGrp="1"/>
          </p:cNvSpPr>
          <p:nvPr>
            <p:ph type="body" sz="quarter" idx="12" hasCustomPrompt="1"/>
          </p:nvPr>
        </p:nvSpPr>
        <p:spPr bwMode="white">
          <a:xfrm>
            <a:off x="276540" y="4269562"/>
            <a:ext cx="10056498" cy="1513702"/>
          </a:xfrm>
          <a:noFill/>
        </p:spPr>
        <p:txBody>
          <a:bodyPr lIns="182880" tIns="146304" rIns="182880" bIns="146304">
            <a:noAutofit/>
          </a:bodyPr>
          <a:lstStyle>
            <a:lvl1pPr marL="0" indent="0">
              <a:spcBef>
                <a:spcPts val="0"/>
              </a:spcBef>
              <a:buNone/>
              <a:defRPr sz="3600" spc="0" baseline="0">
                <a:gradFill>
                  <a:gsLst>
                    <a:gs pos="100000">
                      <a:schemeClr val="tx1"/>
                    </a:gs>
                    <a:gs pos="0">
                      <a:schemeClr val="tx1"/>
                    </a:gs>
                  </a:gsLst>
                  <a:lin ang="5400000" scaled="0"/>
                </a:gradFill>
                <a:latin typeface="+mj-lt"/>
              </a:defRPr>
            </a:lvl1pPr>
          </a:lstStyle>
          <a:p>
            <a:pPr lvl="0"/>
            <a:r>
              <a:rPr lang="en-US" dirty="0"/>
              <a:t>Speaker Name</a:t>
            </a:r>
          </a:p>
        </p:txBody>
      </p:sp>
      <p:sp>
        <p:nvSpPr>
          <p:cNvPr id="27" name="Title 1"/>
          <p:cNvSpPr>
            <a:spLocks noGrp="1"/>
          </p:cNvSpPr>
          <p:nvPr>
            <p:ph type="title" hasCustomPrompt="1"/>
          </p:nvPr>
        </p:nvSpPr>
        <p:spPr bwMode="white">
          <a:xfrm>
            <a:off x="274703" y="2140318"/>
            <a:ext cx="10058335" cy="2117357"/>
          </a:xfrm>
          <a:noFill/>
        </p:spPr>
        <p:txBody>
          <a:bodyPr lIns="146304" tIns="91440" rIns="146304" bIns="91440" anchor="t" anchorCtr="0"/>
          <a:lstStyle>
            <a:lvl1pPr>
              <a:defRPr sz="6000" spc="-100" baseline="0">
                <a:gradFill>
                  <a:gsLst>
                    <a:gs pos="100000">
                      <a:schemeClr val="tx1"/>
                    </a:gs>
                    <a:gs pos="0">
                      <a:schemeClr val="tx1"/>
                    </a:gs>
                  </a:gsLst>
                  <a:lin ang="5400000" scaled="0"/>
                </a:gradFill>
              </a:defRPr>
            </a:lvl1pPr>
          </a:lstStyle>
          <a:p>
            <a:r>
              <a:rPr lang="en-US" dirty="0"/>
              <a:t>Presentation title</a:t>
            </a:r>
          </a:p>
        </p:txBody>
      </p:sp>
      <p:pic>
        <p:nvPicPr>
          <p:cNvPr id="28" name="Picture 2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invGray">
          <a:xfrm>
            <a:off x="10333038" y="479425"/>
            <a:ext cx="1643341" cy="352027"/>
          </a:xfrm>
          <a:prstGeom prst="rect">
            <a:avLst/>
          </a:prstGeom>
        </p:spPr>
      </p:pic>
      <p:pic>
        <p:nvPicPr>
          <p:cNvPr id="29" name="Picture 28"/>
          <p:cNvPicPr>
            <a:picLocks noChangeAspect="1"/>
          </p:cNvPicPr>
          <p:nvPr userDrawn="1"/>
        </p:nvPicPr>
        <p:blipFill>
          <a:blip r:embed="rId5"/>
          <a:stretch>
            <a:fillRect/>
          </a:stretch>
        </p:blipFill>
        <p:spPr>
          <a:xfrm>
            <a:off x="274638" y="294094"/>
            <a:ext cx="1834337" cy="1834337"/>
          </a:xfrm>
          <a:prstGeom prst="rect">
            <a:avLst/>
          </a:prstGeom>
        </p:spPr>
      </p:pic>
    </p:spTree>
    <p:extLst>
      <p:ext uri="{BB962C8B-B14F-4D97-AF65-F5344CB8AC3E}">
        <p14:creationId xmlns:p14="http://schemas.microsoft.com/office/powerpoint/2010/main" val="14048005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tx1"/>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a:xfrm rot="12600000" flipH="1" flipV="1">
            <a:off x="4777352" y="2327495"/>
            <a:ext cx="7502204" cy="11335270"/>
          </a:xfrm>
          <a:custGeom>
            <a:avLst/>
            <a:gdLst>
              <a:gd name="connsiteX0" fmla="*/ 6557308 w 7502204"/>
              <a:gd name="connsiteY0" fmla="*/ 11335270 h 11335270"/>
              <a:gd name="connsiteX1" fmla="*/ 7502204 w 7502204"/>
              <a:gd name="connsiteY1" fmla="*/ 10789734 h 11335270"/>
              <a:gd name="connsiteX2" fmla="*/ 7502204 w 7502204"/>
              <a:gd name="connsiteY2" fmla="*/ 11335270 h 11335270"/>
              <a:gd name="connsiteX3" fmla="*/ 0 w 7502204"/>
              <a:gd name="connsiteY3" fmla="*/ 0 h 11335270"/>
              <a:gd name="connsiteX4" fmla="*/ 4991486 w 7502204"/>
              <a:gd name="connsiteY4" fmla="*/ 0 h 11335270"/>
              <a:gd name="connsiteX5" fmla="*/ 6635245 w 7502204"/>
              <a:gd name="connsiteY5" fmla="*/ 2847074 h 11335270"/>
              <a:gd name="connsiteX6" fmla="*/ 0 w 7502204"/>
              <a:gd name="connsiteY6" fmla="*/ 6677935 h 11335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02204" h="11335270">
                <a:moveTo>
                  <a:pt x="6557308" y="11335270"/>
                </a:moveTo>
                <a:lnTo>
                  <a:pt x="7502204" y="10789734"/>
                </a:lnTo>
                <a:lnTo>
                  <a:pt x="7502204" y="11335270"/>
                </a:lnTo>
                <a:close/>
                <a:moveTo>
                  <a:pt x="0" y="0"/>
                </a:moveTo>
                <a:lnTo>
                  <a:pt x="4991486" y="0"/>
                </a:lnTo>
                <a:lnTo>
                  <a:pt x="6635245" y="2847074"/>
                </a:lnTo>
                <a:lnTo>
                  <a:pt x="0" y="6677935"/>
                </a:lnTo>
                <a:close/>
              </a:path>
            </a:pathLst>
          </a:custGeom>
        </p:spPr>
      </p:pic>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rcRect b="24685"/>
          <a:stretch>
            <a:fillRect/>
          </a:stretch>
        </p:blipFill>
        <p:spPr>
          <a:xfrm rot="19800000" flipH="1" flipV="1">
            <a:off x="548613" y="-1373184"/>
            <a:ext cx="5264984" cy="5991282"/>
          </a:xfrm>
          <a:custGeom>
            <a:avLst/>
            <a:gdLst>
              <a:gd name="connsiteX0" fmla="*/ 4576182 w 5264984"/>
              <a:gd name="connsiteY0" fmla="*/ 5991282 h 5991282"/>
              <a:gd name="connsiteX1" fmla="*/ 0 w 5264984"/>
              <a:gd name="connsiteY1" fmla="*/ 3349222 h 5991282"/>
              <a:gd name="connsiteX2" fmla="*/ 0 w 5264984"/>
              <a:gd name="connsiteY2" fmla="*/ 0 h 5991282"/>
              <a:gd name="connsiteX3" fmla="*/ 5264984 w 5264984"/>
              <a:gd name="connsiteY3" fmla="*/ 0 h 5991282"/>
              <a:gd name="connsiteX4" fmla="*/ 5264984 w 5264984"/>
              <a:gd name="connsiteY4" fmla="*/ 4798241 h 59912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64984" h="5991282">
                <a:moveTo>
                  <a:pt x="4576182" y="5991282"/>
                </a:moveTo>
                <a:lnTo>
                  <a:pt x="0" y="3349222"/>
                </a:lnTo>
                <a:lnTo>
                  <a:pt x="0" y="0"/>
                </a:lnTo>
                <a:lnTo>
                  <a:pt x="5264984" y="0"/>
                </a:lnTo>
                <a:lnTo>
                  <a:pt x="5264984" y="4798241"/>
                </a:lnTo>
                <a:close/>
              </a:path>
            </a:pathLst>
          </a:custGeom>
        </p:spPr>
      </p:pic>
      <p:sp>
        <p:nvSpPr>
          <p:cNvPr id="13" name="Rectangle 12"/>
          <p:cNvSpPr/>
          <p:nvPr userDrawn="1"/>
        </p:nvSpPr>
        <p:spPr bwMode="auto">
          <a:xfrm>
            <a:off x="274638" y="1211263"/>
            <a:ext cx="7315200" cy="3657600"/>
          </a:xfrm>
          <a:prstGeom prst="rect">
            <a:avLst/>
          </a:prstGeom>
          <a:solidFill>
            <a:srgbClr val="006EB9"/>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61" fontAlgn="base">
              <a:spcBef>
                <a:spcPct val="0"/>
              </a:spcBef>
              <a:spcAft>
                <a:spcPct val="0"/>
              </a:spcAft>
            </a:pPr>
            <a:endParaRPr lang="en-US" sz="1500" dirty="0">
              <a:gradFill>
                <a:gsLst>
                  <a:gs pos="5833">
                    <a:schemeClr val="tx1">
                      <a:lumMod val="50000"/>
                    </a:schemeClr>
                  </a:gs>
                  <a:gs pos="100000">
                    <a:schemeClr val="tx1">
                      <a:lumMod val="50000"/>
                    </a:schemeClr>
                  </a:gs>
                </a:gsLst>
                <a:lin ang="5400000" scaled="0"/>
              </a:gradFill>
            </a:endParaRPr>
          </a:p>
        </p:txBody>
      </p:sp>
      <p:sp>
        <p:nvSpPr>
          <p:cNvPr id="14" name="Title 1"/>
          <p:cNvSpPr>
            <a:spLocks noGrp="1"/>
          </p:cNvSpPr>
          <p:nvPr>
            <p:ph type="title" hasCustomPrompt="1"/>
          </p:nvPr>
        </p:nvSpPr>
        <p:spPr>
          <a:xfrm>
            <a:off x="274638" y="1211287"/>
            <a:ext cx="7315200" cy="2309599"/>
          </a:xfrm>
          <a:noFill/>
        </p:spPr>
        <p:txBody>
          <a:bodyPr tIns="91440" bIns="91440" anchor="t" anchorCtr="0"/>
          <a:lstStyle>
            <a:lvl1pPr>
              <a:defRPr sz="5399" spc="-75" baseline="0">
                <a:gradFill>
                  <a:gsLst>
                    <a:gs pos="100000">
                      <a:schemeClr val="tx1"/>
                    </a:gs>
                    <a:gs pos="0">
                      <a:schemeClr val="tx1"/>
                    </a:gs>
                  </a:gsLst>
                  <a:lin ang="5400000" scaled="0"/>
                </a:gradFill>
              </a:defRPr>
            </a:lvl1pPr>
          </a:lstStyle>
          <a:p>
            <a:r>
              <a:rPr lang="en-US" dirty="0"/>
              <a:t>Demo title</a:t>
            </a:r>
          </a:p>
        </p:txBody>
      </p:sp>
      <p:sp>
        <p:nvSpPr>
          <p:cNvPr id="15" name="Text Placeholder 4"/>
          <p:cNvSpPr>
            <a:spLocks noGrp="1"/>
          </p:cNvSpPr>
          <p:nvPr>
            <p:ph type="body" sz="quarter" idx="12" hasCustomPrompt="1"/>
          </p:nvPr>
        </p:nvSpPr>
        <p:spPr>
          <a:xfrm>
            <a:off x="274637" y="3520886"/>
            <a:ext cx="7315201" cy="1347977"/>
          </a:xfrm>
          <a:noFill/>
        </p:spPr>
        <p:txBody>
          <a:bodyPr lIns="182880" tIns="146304" rIns="182880" bIns="146304">
            <a:noAutofit/>
          </a:bodyPr>
          <a:lstStyle>
            <a:lvl1pPr marL="0" indent="0">
              <a:spcBef>
                <a:spcPts val="0"/>
              </a:spcBef>
              <a:buNone/>
              <a:defRPr sz="3200" spc="0" baseline="0">
                <a:gradFill>
                  <a:gsLst>
                    <a:gs pos="100000">
                      <a:schemeClr val="tx1"/>
                    </a:gs>
                    <a:gs pos="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19484284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rgbClr val="006EB9"/>
        </a:soli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rcRect t="11922" r="9441" b="11244"/>
          <a:stretch>
            <a:fillRect/>
          </a:stretch>
        </p:blipFill>
        <p:spPr>
          <a:xfrm rot="10800000" flipH="1" flipV="1">
            <a:off x="6980238" y="-1"/>
            <a:ext cx="5456236" cy="6994526"/>
          </a:xfrm>
          <a:custGeom>
            <a:avLst/>
            <a:gdLst>
              <a:gd name="connsiteX0" fmla="*/ 0 w 5456236"/>
              <a:gd name="connsiteY0" fmla="*/ 0 h 6994526"/>
              <a:gd name="connsiteX1" fmla="*/ 5456236 w 5456236"/>
              <a:gd name="connsiteY1" fmla="*/ 0 h 6994526"/>
              <a:gd name="connsiteX2" fmla="*/ 5456236 w 5456236"/>
              <a:gd name="connsiteY2" fmla="*/ 6994526 h 6994526"/>
              <a:gd name="connsiteX3" fmla="*/ 0 w 5456236"/>
              <a:gd name="connsiteY3" fmla="*/ 6994526 h 6994526"/>
            </a:gdLst>
            <a:ahLst/>
            <a:cxnLst>
              <a:cxn ang="0">
                <a:pos x="connsiteX0" y="connsiteY0"/>
              </a:cxn>
              <a:cxn ang="0">
                <a:pos x="connsiteX1" y="connsiteY1"/>
              </a:cxn>
              <a:cxn ang="0">
                <a:pos x="connsiteX2" y="connsiteY2"/>
              </a:cxn>
              <a:cxn ang="0">
                <a:pos x="connsiteX3" y="connsiteY3"/>
              </a:cxn>
            </a:cxnLst>
            <a:rect l="l" t="t" r="r" b="b"/>
            <a:pathLst>
              <a:path w="5456236" h="6994526">
                <a:moveTo>
                  <a:pt x="0" y="0"/>
                </a:moveTo>
                <a:lnTo>
                  <a:pt x="5456236" y="0"/>
                </a:lnTo>
                <a:lnTo>
                  <a:pt x="5456236" y="6994526"/>
                </a:lnTo>
                <a:lnTo>
                  <a:pt x="0" y="6994526"/>
                </a:lnTo>
                <a:close/>
              </a:path>
            </a:pathLst>
          </a:custGeom>
        </p:spPr>
      </p:pic>
      <p:sp>
        <p:nvSpPr>
          <p:cNvPr id="6" name="Rectangle 5"/>
          <p:cNvSpPr/>
          <p:nvPr userDrawn="1"/>
        </p:nvSpPr>
        <p:spPr bwMode="auto">
          <a:xfrm>
            <a:off x="274638" y="1209973"/>
            <a:ext cx="7315200" cy="2751698"/>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7" name="Title 1"/>
          <p:cNvSpPr>
            <a:spLocks noGrp="1"/>
          </p:cNvSpPr>
          <p:nvPr>
            <p:ph type="title" hasCustomPrompt="1"/>
          </p:nvPr>
        </p:nvSpPr>
        <p:spPr>
          <a:xfrm>
            <a:off x="274639" y="1209973"/>
            <a:ext cx="7315199" cy="2751698"/>
          </a:xfrm>
          <a:noFill/>
        </p:spPr>
        <p:txBody>
          <a:bodyPr tIns="91440" bIns="91440" anchor="t" anchorCtr="0"/>
          <a:lstStyle>
            <a:lvl1pPr>
              <a:defRPr sz="7200" spc="-100" baseline="0">
                <a:gradFill>
                  <a:gsLst>
                    <a:gs pos="100000">
                      <a:schemeClr val="bg1">
                        <a:lumMod val="50000"/>
                      </a:schemeClr>
                    </a:gs>
                    <a:gs pos="0">
                      <a:schemeClr val="bg1">
                        <a:lumMod val="50000"/>
                      </a:schemeClr>
                    </a:gs>
                  </a:gsLst>
                  <a:lin ang="5400000" scaled="0"/>
                </a:gradFill>
              </a:defRPr>
            </a:lvl1pPr>
          </a:lstStyle>
          <a:p>
            <a:r>
              <a:rPr lang="en-US" dirty="0"/>
              <a:t>Video title</a:t>
            </a:r>
          </a:p>
        </p:txBody>
      </p:sp>
    </p:spTree>
    <p:extLst>
      <p:ext uri="{BB962C8B-B14F-4D97-AF65-F5344CB8AC3E}">
        <p14:creationId xmlns:p14="http://schemas.microsoft.com/office/powerpoint/2010/main" val="28250041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bg2">
                        <a:lumMod val="50000"/>
                      </a:schemeClr>
                    </a:gs>
                    <a:gs pos="0">
                      <a:schemeClr val="bg2">
                        <a:lumMod val="50000"/>
                      </a:schemeClr>
                    </a:gs>
                  </a:gsLst>
                  <a:lin ang="5400000" scaled="0"/>
                </a:gradFill>
              </a:defRPr>
            </a:lvl1pPr>
          </a:lstStyle>
          <a:p>
            <a:r>
              <a:rPr lang="en-US" dirty="0"/>
              <a:t>Section title</a:t>
            </a:r>
          </a:p>
        </p:txBody>
      </p:sp>
    </p:spTree>
    <p:extLst>
      <p:ext uri="{BB962C8B-B14F-4D97-AF65-F5344CB8AC3E}">
        <p14:creationId xmlns:p14="http://schemas.microsoft.com/office/powerpoint/2010/main" val="416964299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bg2">
                        <a:lumMod val="50000"/>
                      </a:schemeClr>
                    </a:gs>
                    <a:gs pos="0">
                      <a:schemeClr val="bg2">
                        <a:lumMod val="50000"/>
                      </a:schemeClr>
                    </a:gs>
                  </a:gsLst>
                  <a:lin ang="5400000" scaled="0"/>
                </a:gradFill>
              </a:defRPr>
            </a:lvl1pPr>
          </a:lstStyle>
          <a:p>
            <a:r>
              <a:rPr lang="en-US" dirty="0"/>
              <a:t>Section title</a:t>
            </a:r>
          </a:p>
        </p:txBody>
      </p:sp>
    </p:spTree>
    <p:extLst>
      <p:ext uri="{BB962C8B-B14F-4D97-AF65-F5344CB8AC3E}">
        <p14:creationId xmlns:p14="http://schemas.microsoft.com/office/powerpoint/2010/main" val="8199139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bg2">
                        <a:lumMod val="50000"/>
                      </a:schemeClr>
                    </a:gs>
                    <a:gs pos="0">
                      <a:schemeClr val="bg2">
                        <a:lumMod val="50000"/>
                      </a:schemeClr>
                    </a:gs>
                  </a:gsLst>
                  <a:lin ang="5400000" scaled="0"/>
                </a:gradFill>
              </a:defRPr>
            </a:lvl1pPr>
          </a:lstStyle>
          <a:p>
            <a:r>
              <a:rPr lang="en-US" dirty="0"/>
              <a:t>Section title</a:t>
            </a:r>
          </a:p>
        </p:txBody>
      </p:sp>
    </p:spTree>
    <p:extLst>
      <p:ext uri="{BB962C8B-B14F-4D97-AF65-F5344CB8AC3E}">
        <p14:creationId xmlns:p14="http://schemas.microsoft.com/office/powerpoint/2010/main" val="26684929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01499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38" y="1212850"/>
            <a:ext cx="11887200" cy="2092881"/>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sz="2000"/>
            </a:lvl3pPr>
            <a:lvl4pPr marL="457200" indent="0">
              <a:buNone/>
              <a:defRPr sz="1800"/>
            </a:lvl4pPr>
            <a:lvl5pPr marL="685800" indent="0">
              <a:buNone/>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87366393"/>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01499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38" y="1212850"/>
            <a:ext cx="11887200" cy="2092881"/>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sz="2000"/>
            </a:lvl3pPr>
            <a:lvl4pPr marL="457200" indent="0">
              <a:buNone/>
              <a:defRPr sz="1800"/>
            </a:lvl4pPr>
            <a:lvl5pPr marL="685800" indent="0">
              <a:buNone/>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98512795"/>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Title Slide 3">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srcRect t="3852" r="1218"/>
          <a:stretch/>
        </p:blipFill>
        <p:spPr>
          <a:xfrm>
            <a:off x="0" y="0"/>
            <a:ext cx="12436475" cy="6994525"/>
          </a:xfrm>
          <a:prstGeom prst="rect">
            <a:avLst/>
          </a:prstGeom>
        </p:spPr>
      </p:pic>
      <p:sp>
        <p:nvSpPr>
          <p:cNvPr id="16" name="Text Placeholder 4"/>
          <p:cNvSpPr>
            <a:spLocks noGrp="1"/>
          </p:cNvSpPr>
          <p:nvPr>
            <p:ph type="body" sz="quarter" idx="12" hasCustomPrompt="1"/>
          </p:nvPr>
        </p:nvSpPr>
        <p:spPr bwMode="white">
          <a:xfrm>
            <a:off x="274637" y="3954457"/>
            <a:ext cx="8206489" cy="2136160"/>
          </a:xfrm>
          <a:noFill/>
        </p:spPr>
        <p:txBody>
          <a:bodyPr lIns="182880" tIns="146304" rIns="182880" bIns="146304">
            <a:noAutofit/>
          </a:bodyPr>
          <a:lstStyle>
            <a:lvl1pPr marL="0" indent="0">
              <a:spcBef>
                <a:spcPts val="0"/>
              </a:spcBef>
              <a:buNone/>
              <a:defRPr sz="3200" spc="0" baseline="0">
                <a:solidFill>
                  <a:srgbClr val="797979"/>
                </a:solidFill>
                <a:latin typeface="+mj-lt"/>
              </a:defRPr>
            </a:lvl1pPr>
          </a:lstStyle>
          <a:p>
            <a:pPr lvl="0"/>
            <a:r>
              <a:rPr lang="en-US" dirty="0"/>
              <a:t>Speaker Name</a:t>
            </a:r>
          </a:p>
        </p:txBody>
      </p:sp>
      <p:sp>
        <p:nvSpPr>
          <p:cNvPr id="18" name="Title 1"/>
          <p:cNvSpPr>
            <a:spLocks noGrp="1"/>
          </p:cNvSpPr>
          <p:nvPr>
            <p:ph type="title" hasCustomPrompt="1"/>
          </p:nvPr>
        </p:nvSpPr>
        <p:spPr bwMode="white">
          <a:xfrm>
            <a:off x="274637" y="2259769"/>
            <a:ext cx="8184963" cy="1694707"/>
          </a:xfrm>
          <a:noFill/>
        </p:spPr>
        <p:txBody>
          <a:bodyPr lIns="146304" tIns="91440" rIns="146304" bIns="91440" anchor="t" anchorCtr="0"/>
          <a:lstStyle>
            <a:lvl1pPr>
              <a:defRPr sz="5400" spc="-75" baseline="0">
                <a:solidFill>
                  <a:schemeClr val="tx2">
                    <a:lumMod val="75000"/>
                  </a:schemeClr>
                </a:solidFill>
              </a:defRPr>
            </a:lvl1pPr>
          </a:lstStyle>
          <a:p>
            <a:r>
              <a:rPr lang="en-US" dirty="0"/>
              <a:t>Title slide option A: </a:t>
            </a:r>
            <a:br>
              <a:rPr lang="en-US" dirty="0"/>
            </a:br>
            <a:r>
              <a:rPr lang="en-US" dirty="0"/>
              <a:t>Presentation title goes here</a:t>
            </a:r>
          </a:p>
        </p:txBody>
      </p:sp>
      <p:pic>
        <p:nvPicPr>
          <p:cNvPr id="15" name="Picture 14"/>
          <p:cNvPicPr>
            <a:picLocks noChangeAspect="1"/>
          </p:cNvPicPr>
          <p:nvPr userDrawn="1"/>
        </p:nvPicPr>
        <p:blipFill>
          <a:blip r:embed="rId3"/>
          <a:stretch>
            <a:fillRect/>
          </a:stretch>
        </p:blipFill>
        <p:spPr>
          <a:xfrm>
            <a:off x="236121" y="230322"/>
            <a:ext cx="1996730" cy="1993293"/>
          </a:xfrm>
          <a:prstGeom prst="rect">
            <a:avLst/>
          </a:prstGeom>
        </p:spPr>
      </p:pic>
      <p:pic>
        <p:nvPicPr>
          <p:cNvPr id="22" name="Picture 21"/>
          <p:cNvPicPr>
            <a:picLocks noChangeAspect="1"/>
          </p:cNvPicPr>
          <p:nvPr userDrawn="1"/>
        </p:nvPicPr>
        <p:blipFill>
          <a:blip r:embed="rId4"/>
          <a:stretch>
            <a:fillRect/>
          </a:stretch>
        </p:blipFill>
        <p:spPr>
          <a:xfrm>
            <a:off x="10533201" y="6376028"/>
            <a:ext cx="1319210" cy="281431"/>
          </a:xfrm>
          <a:prstGeom prst="rect">
            <a:avLst/>
          </a:prstGeom>
        </p:spPr>
      </p:pic>
    </p:spTree>
    <p:extLst>
      <p:ext uri="{BB962C8B-B14F-4D97-AF65-F5344CB8AC3E}">
        <p14:creationId xmlns:p14="http://schemas.microsoft.com/office/powerpoint/2010/main" val="29934169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014996"/>
        </a:solid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7" name="Content Placeholder 6"/>
          <p:cNvSpPr>
            <a:spLocks noGrp="1"/>
          </p:cNvSpPr>
          <p:nvPr>
            <p:ph sz="quarter" idx="10"/>
          </p:nvPr>
        </p:nvSpPr>
        <p:spPr>
          <a:xfrm>
            <a:off x="274638" y="1214438"/>
            <a:ext cx="11887200" cy="548322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2329015"/>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014996"/>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a:gradFill>
                  <a:gsLst>
                    <a:gs pos="1250">
                      <a:schemeClr val="tx2"/>
                    </a:gs>
                    <a:gs pos="99000">
                      <a:schemeClr val="tx2"/>
                    </a:gs>
                  </a:gsLst>
                  <a:lin ang="5400000" scaled="0"/>
                </a:gra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32121932"/>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01499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sz="1800"/>
            </a:lvl4pPr>
            <a:lvl5pPr marL="685800" indent="0">
              <a:buNone/>
              <a:tabLst/>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sz="1800"/>
            </a:lvl4pPr>
            <a:lvl5pPr marL="685800" indent="0">
              <a:buNone/>
              <a:tabLst/>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50466458"/>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01499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sz="1800"/>
            </a:lvl4pPr>
            <a:lvl5pPr marL="685800" indent="0">
              <a:buNone/>
              <a:tabLst/>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sz="1800"/>
            </a:lvl4pPr>
            <a:lvl5pPr marL="685800" indent="0">
              <a:buNone/>
              <a:tabLst/>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68330908"/>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01499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287338" indent="-287338">
              <a:spcBef>
                <a:spcPts val="1224"/>
              </a:spcBef>
              <a:buClr>
                <a:schemeClr val="tx1"/>
              </a:buClr>
              <a:buFont typeface="Arial" pitchFamily="34" charset="0"/>
              <a:buChar char="•"/>
              <a:defRPr sz="3600"/>
            </a:lvl1pPr>
            <a:lvl2pPr marL="531166" indent="-233195">
              <a:defRPr sz="2000"/>
            </a:lvl2pPr>
            <a:lvl3pPr marL="699585" indent="-168419">
              <a:tabLst/>
              <a:defRPr sz="2000"/>
            </a:lvl3pPr>
            <a:lvl4pPr marL="880958" indent="-181374">
              <a:defRPr sz="1800"/>
            </a:lvl4pPr>
            <a:lvl5pPr marL="1049377" indent="-168419">
              <a:tabLst/>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287338" indent="-287338">
              <a:spcBef>
                <a:spcPts val="1224"/>
              </a:spcBef>
              <a:buClr>
                <a:schemeClr val="tx1"/>
              </a:buClr>
              <a:buFont typeface="Arial" pitchFamily="34" charset="0"/>
              <a:buChar char="•"/>
              <a:defRPr sz="3600"/>
            </a:lvl1pPr>
            <a:lvl2pPr marL="531166" indent="-233195">
              <a:defRPr sz="2000"/>
            </a:lvl2pPr>
            <a:lvl3pPr marL="699585" indent="-168419">
              <a:tabLst/>
              <a:defRPr sz="2000"/>
            </a:lvl3pPr>
            <a:lvl4pPr marL="880958" indent="-181374">
              <a:defRPr sz="1800"/>
            </a:lvl4pPr>
            <a:lvl5pPr marL="1049377" indent="-168419">
              <a:tabLst/>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34195933"/>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01499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671501"/>
          </a:xfrm>
        </p:spPr>
        <p:txBody>
          <a:bodyPr wrap="square">
            <a:spAutoFit/>
          </a:bodyPr>
          <a:lstStyle>
            <a:lvl1pPr marL="287338" indent="-287338">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66" indent="-233195">
              <a:defRPr sz="2400"/>
            </a:lvl2pPr>
            <a:lvl3pPr marL="699585" indent="-168419">
              <a:tabLst/>
              <a:defRPr sz="24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671501"/>
          </a:xfrm>
        </p:spPr>
        <p:txBody>
          <a:bodyPr wrap="square">
            <a:spAutoFit/>
          </a:bodyPr>
          <a:lstStyle>
            <a:lvl1pPr marL="287338" indent="-287338">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66" indent="-233195">
              <a:defRPr sz="2400"/>
            </a:lvl2pPr>
            <a:lvl3pPr marL="699585" indent="-168419">
              <a:tabLst/>
              <a:defRPr sz="24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09004109"/>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01499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29119525"/>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nk">
    <p:bg>
      <p:bgPr>
        <a:solidFill>
          <a:srgbClr val="014996"/>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2271579"/>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352977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821320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Title Slide 3">
    <p:bg>
      <p:bgPr>
        <a:solidFill>
          <a:srgbClr val="006EB9"/>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srcRect t="3561"/>
          <a:stretch/>
        </p:blipFill>
        <p:spPr>
          <a:xfrm>
            <a:off x="-21526" y="-1"/>
            <a:ext cx="12551912" cy="6994525"/>
          </a:xfrm>
          <a:prstGeom prst="rect">
            <a:avLst/>
          </a:prstGeom>
        </p:spPr>
      </p:pic>
      <p:pic>
        <p:nvPicPr>
          <p:cNvPr id="10" name="Picture 9"/>
          <p:cNvPicPr>
            <a:picLocks noChangeAspect="1"/>
          </p:cNvPicPr>
          <p:nvPr userDrawn="1"/>
        </p:nvPicPr>
        <p:blipFill>
          <a:blip r:embed="rId3"/>
          <a:stretch>
            <a:fillRect/>
          </a:stretch>
        </p:blipFill>
        <p:spPr>
          <a:xfrm>
            <a:off x="236121" y="230322"/>
            <a:ext cx="1996730" cy="1993293"/>
          </a:xfrm>
          <a:prstGeom prst="rect">
            <a:avLst/>
          </a:prstGeom>
        </p:spPr>
      </p:pic>
      <p:sp>
        <p:nvSpPr>
          <p:cNvPr id="5" name="Text Placeholder 4"/>
          <p:cNvSpPr>
            <a:spLocks noGrp="1"/>
          </p:cNvSpPr>
          <p:nvPr>
            <p:ph type="body" sz="quarter" idx="12" hasCustomPrompt="1"/>
          </p:nvPr>
        </p:nvSpPr>
        <p:spPr bwMode="white">
          <a:xfrm>
            <a:off x="276540" y="4238625"/>
            <a:ext cx="9905118" cy="1938079"/>
          </a:xfrm>
          <a:noFill/>
        </p:spPr>
        <p:txBody>
          <a:bodyPr lIns="182880" tIns="146304" rIns="182880" bIns="146304">
            <a:noAutofit/>
          </a:bodyPr>
          <a:lstStyle>
            <a:lvl1pPr marL="0" indent="0">
              <a:spcBef>
                <a:spcPts val="0"/>
              </a:spcBef>
              <a:buNone/>
              <a:defRPr sz="3600" spc="0" baseline="0">
                <a:solidFill>
                  <a:srgbClr val="797979"/>
                </a:solidFill>
                <a:latin typeface="+mj-lt"/>
              </a:defRPr>
            </a:lvl1pPr>
          </a:lstStyle>
          <a:p>
            <a:pPr lvl="0"/>
            <a:r>
              <a:rPr lang="en-US" dirty="0"/>
              <a:t>Speaker Name</a:t>
            </a:r>
          </a:p>
        </p:txBody>
      </p:sp>
      <p:sp>
        <p:nvSpPr>
          <p:cNvPr id="9" name="Title 1"/>
          <p:cNvSpPr>
            <a:spLocks noGrp="1"/>
          </p:cNvSpPr>
          <p:nvPr>
            <p:ph type="title" hasCustomPrompt="1"/>
          </p:nvPr>
        </p:nvSpPr>
        <p:spPr bwMode="white">
          <a:xfrm>
            <a:off x="274703" y="2259770"/>
            <a:ext cx="9885429" cy="1978855"/>
          </a:xfrm>
          <a:noFill/>
        </p:spPr>
        <p:txBody>
          <a:bodyPr lIns="146304" tIns="91440" rIns="146304" bIns="91440" anchor="t" anchorCtr="0"/>
          <a:lstStyle>
            <a:lvl1pPr>
              <a:defRPr sz="6000" spc="-100" baseline="0">
                <a:solidFill>
                  <a:srgbClr val="797979"/>
                </a:solidFill>
              </a:defRPr>
            </a:lvl1pPr>
          </a:lstStyle>
          <a:p>
            <a:r>
              <a:rPr lang="en-US" dirty="0"/>
              <a:t>Title slide option B: </a:t>
            </a:r>
            <a:br>
              <a:rPr lang="en-US" dirty="0"/>
            </a:br>
            <a:r>
              <a:rPr lang="en-US" dirty="0"/>
              <a:t>Presentation title goes here</a:t>
            </a:r>
          </a:p>
        </p:txBody>
      </p:sp>
      <p:pic>
        <p:nvPicPr>
          <p:cNvPr id="12" name="Picture 11"/>
          <p:cNvPicPr>
            <a:picLocks noChangeAspect="1"/>
          </p:cNvPicPr>
          <p:nvPr userDrawn="1"/>
        </p:nvPicPr>
        <p:blipFill>
          <a:blip r:embed="rId4"/>
          <a:stretch>
            <a:fillRect/>
          </a:stretch>
        </p:blipFill>
        <p:spPr>
          <a:xfrm>
            <a:off x="10748458" y="6289942"/>
            <a:ext cx="1319210" cy="281431"/>
          </a:xfrm>
          <a:prstGeom prst="rect">
            <a:avLst/>
          </a:prstGeom>
        </p:spPr>
      </p:pic>
    </p:spTree>
    <p:extLst>
      <p:ext uri="{BB962C8B-B14F-4D97-AF65-F5344CB8AC3E}">
        <p14:creationId xmlns:p14="http://schemas.microsoft.com/office/powerpoint/2010/main" val="8692425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16194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16152"/>
            <a:ext cx="11887199" cy="2131353"/>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31127753"/>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4176962149"/>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accent1"/>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36880" r="6878"/>
          <a:stretch/>
        </p:blipFill>
        <p:spPr>
          <a:xfrm rot="16200000" flipH="1" flipV="1">
            <a:off x="2720976" y="-2720976"/>
            <a:ext cx="6994524" cy="12436475"/>
          </a:xfrm>
          <a:prstGeom prst="rect">
            <a:avLst/>
          </a:prstGeom>
        </p:spPr>
      </p:pic>
      <p:sp>
        <p:nvSpPr>
          <p:cNvPr id="6" name="Rectangle 5"/>
          <p:cNvSpPr/>
          <p:nvPr userDrawn="1"/>
        </p:nvSpPr>
        <p:spPr bwMode="auto">
          <a:xfrm>
            <a:off x="274638" y="2128431"/>
            <a:ext cx="9144000" cy="4569232"/>
          </a:xfrm>
          <a:prstGeom prst="rect">
            <a:avLst/>
          </a:prstGeom>
          <a:solidFill>
            <a:srgbClr val="00188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4"/>
          <p:cNvSpPr>
            <a:spLocks noGrp="1"/>
          </p:cNvSpPr>
          <p:nvPr>
            <p:ph type="body" sz="quarter" idx="12" hasCustomPrompt="1"/>
          </p:nvPr>
        </p:nvSpPr>
        <p:spPr bwMode="white">
          <a:xfrm>
            <a:off x="276540" y="4546765"/>
            <a:ext cx="9142098" cy="2150898"/>
          </a:xfrm>
          <a:noFill/>
        </p:spPr>
        <p:txBody>
          <a:bodyPr lIns="182880" tIns="146304" rIns="182880" bIns="146304">
            <a:noAutofit/>
          </a:bodyPr>
          <a:lstStyle>
            <a:lvl1pPr marL="0" indent="0">
              <a:spcBef>
                <a:spcPts val="0"/>
              </a:spcBef>
              <a:buNone/>
              <a:defRPr sz="3600" spc="0" baseline="0">
                <a:gradFill>
                  <a:gsLst>
                    <a:gs pos="100000">
                      <a:schemeClr val="tx1"/>
                    </a:gs>
                    <a:gs pos="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bwMode="white">
          <a:xfrm>
            <a:off x="274703" y="2140318"/>
            <a:ext cx="9143935" cy="2390775"/>
          </a:xfrm>
          <a:noFill/>
        </p:spPr>
        <p:txBody>
          <a:bodyPr lIns="146304" tIns="91440" rIns="146304" bIns="91440" anchor="t" anchorCtr="0"/>
          <a:lstStyle>
            <a:lvl1pPr>
              <a:defRPr sz="6000" spc="-100" baseline="0">
                <a:gradFill>
                  <a:gsLst>
                    <a:gs pos="100000">
                      <a:schemeClr val="tx1"/>
                    </a:gs>
                    <a:gs pos="0">
                      <a:schemeClr val="tx1"/>
                    </a:gs>
                  </a:gsLst>
                  <a:lin ang="5400000" scaled="0"/>
                </a:gradFill>
              </a:defRPr>
            </a:lvl1pPr>
          </a:lstStyle>
          <a:p>
            <a:r>
              <a:rPr lang="en-US" dirty="0"/>
              <a:t>Presentation title</a:t>
            </a:r>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white">
          <a:xfrm>
            <a:off x="10333038" y="479425"/>
            <a:ext cx="1643341" cy="352027"/>
          </a:xfrm>
          <a:prstGeom prst="rect">
            <a:avLst/>
          </a:prstGeom>
        </p:spPr>
      </p:pic>
      <p:pic>
        <p:nvPicPr>
          <p:cNvPr id="11" name="Picture 10"/>
          <p:cNvPicPr>
            <a:picLocks noChangeAspect="1"/>
          </p:cNvPicPr>
          <p:nvPr userDrawn="1"/>
        </p:nvPicPr>
        <p:blipFill>
          <a:blip r:embed="rId4"/>
          <a:stretch>
            <a:fillRect/>
          </a:stretch>
        </p:blipFill>
        <p:spPr>
          <a:xfrm>
            <a:off x="274638" y="294094"/>
            <a:ext cx="1834337" cy="1834337"/>
          </a:xfrm>
          <a:prstGeom prst="rect">
            <a:avLst/>
          </a:prstGeom>
        </p:spPr>
      </p:pic>
    </p:spTree>
    <p:extLst>
      <p:ext uri="{BB962C8B-B14F-4D97-AF65-F5344CB8AC3E}">
        <p14:creationId xmlns:p14="http://schemas.microsoft.com/office/powerpoint/2010/main" val="41413094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tx1"/>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srcRect b="23163"/>
          <a:stretch/>
        </p:blipFill>
        <p:spPr>
          <a:xfrm>
            <a:off x="0" y="486412"/>
            <a:ext cx="12436475" cy="6508113"/>
          </a:xfrm>
          <a:prstGeom prst="rect">
            <a:avLst/>
          </a:prstGeom>
        </p:spPr>
      </p:pic>
      <p:pic>
        <p:nvPicPr>
          <p:cNvPr id="12" name="Picture 11"/>
          <p:cNvPicPr>
            <a:picLocks noChangeAspect="1"/>
          </p:cNvPicPr>
          <p:nvPr userDrawn="1"/>
        </p:nvPicPr>
        <p:blipFill>
          <a:blip r:embed="rId3"/>
          <a:stretch>
            <a:fillRect/>
          </a:stretch>
        </p:blipFill>
        <p:spPr>
          <a:xfrm>
            <a:off x="254013" y="1206105"/>
            <a:ext cx="7366085" cy="3669957"/>
          </a:xfrm>
          <a:prstGeom prst="rect">
            <a:avLst/>
          </a:prstGeom>
          <a:solidFill>
            <a:srgbClr val="90FF00"/>
          </a:solidFill>
        </p:spPr>
      </p:pic>
      <p:sp>
        <p:nvSpPr>
          <p:cNvPr id="8" name="Title 1"/>
          <p:cNvSpPr>
            <a:spLocks noGrp="1"/>
          </p:cNvSpPr>
          <p:nvPr>
            <p:ph type="title" hasCustomPrompt="1"/>
          </p:nvPr>
        </p:nvSpPr>
        <p:spPr>
          <a:xfrm>
            <a:off x="274638" y="1211287"/>
            <a:ext cx="7315200" cy="2309599"/>
          </a:xfrm>
          <a:noFill/>
        </p:spPr>
        <p:txBody>
          <a:bodyPr tIns="91440" bIns="91440" anchor="t" anchorCtr="0"/>
          <a:lstStyle>
            <a:lvl1pPr>
              <a:defRPr sz="7200" spc="-75" baseline="0">
                <a:gradFill>
                  <a:gsLst>
                    <a:gs pos="100000">
                      <a:schemeClr val="tx1"/>
                    </a:gs>
                    <a:gs pos="0">
                      <a:schemeClr val="tx1"/>
                    </a:gs>
                  </a:gsLst>
                  <a:lin ang="5400000" scaled="0"/>
                </a:gradFill>
              </a:defRPr>
            </a:lvl1pPr>
          </a:lstStyle>
          <a:p>
            <a:r>
              <a:rPr lang="en-US" dirty="0"/>
              <a:t>Demo title</a:t>
            </a:r>
          </a:p>
        </p:txBody>
      </p:sp>
    </p:spTree>
    <p:extLst>
      <p:ext uri="{BB962C8B-B14F-4D97-AF65-F5344CB8AC3E}">
        <p14:creationId xmlns:p14="http://schemas.microsoft.com/office/powerpoint/2010/main" val="17061196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rgbClr val="006EB9"/>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srcRect l="6613" b="43969"/>
          <a:stretch/>
        </p:blipFill>
        <p:spPr>
          <a:xfrm>
            <a:off x="-1" y="0"/>
            <a:ext cx="12436475" cy="6994526"/>
          </a:xfrm>
          <a:prstGeom prst="rect">
            <a:avLst/>
          </a:prstGeom>
        </p:spPr>
      </p:pic>
      <p:sp>
        <p:nvSpPr>
          <p:cNvPr id="5" name="Rectangle 4"/>
          <p:cNvSpPr/>
          <p:nvPr userDrawn="1"/>
        </p:nvSpPr>
        <p:spPr bwMode="auto">
          <a:xfrm>
            <a:off x="274638" y="1209973"/>
            <a:ext cx="7315200" cy="2751698"/>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a:xfrm>
            <a:off x="274639" y="1209973"/>
            <a:ext cx="7315199" cy="2751698"/>
          </a:xfrm>
          <a:noFill/>
        </p:spPr>
        <p:txBody>
          <a:bodyPr tIns="91440" bIns="91440" anchor="t" anchorCtr="0"/>
          <a:lstStyle>
            <a:lvl1pPr>
              <a:defRPr sz="7200" spc="-100" baseline="0">
                <a:gradFill>
                  <a:gsLst>
                    <a:gs pos="100000">
                      <a:schemeClr val="bg1">
                        <a:lumMod val="50000"/>
                      </a:schemeClr>
                    </a:gs>
                    <a:gs pos="0">
                      <a:schemeClr val="bg1">
                        <a:lumMod val="50000"/>
                      </a:schemeClr>
                    </a:gs>
                  </a:gsLst>
                  <a:lin ang="5400000" scaled="0"/>
                </a:gradFill>
              </a:defRPr>
            </a:lvl1pPr>
          </a:lstStyle>
          <a:p>
            <a:r>
              <a:rPr lang="en-US" dirty="0"/>
              <a:t>Video title</a:t>
            </a:r>
          </a:p>
        </p:txBody>
      </p:sp>
    </p:spTree>
    <p:extLst>
      <p:ext uri="{BB962C8B-B14F-4D97-AF65-F5344CB8AC3E}">
        <p14:creationId xmlns:p14="http://schemas.microsoft.com/office/powerpoint/2010/main" val="28279268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bg1">
                        <a:lumMod val="50000"/>
                      </a:schemeClr>
                    </a:gs>
                    <a:gs pos="0">
                      <a:schemeClr val="bg1">
                        <a:lumMod val="50000"/>
                      </a:schemeClr>
                    </a:gs>
                  </a:gsLst>
                  <a:lin ang="5400000" scaled="0"/>
                </a:gradFill>
              </a:defRPr>
            </a:lvl1pPr>
          </a:lstStyle>
          <a:p>
            <a:r>
              <a:rPr lang="en-US" dirty="0"/>
              <a:t>Section title</a:t>
            </a:r>
          </a:p>
        </p:txBody>
      </p:sp>
    </p:spTree>
    <p:extLst>
      <p:ext uri="{BB962C8B-B14F-4D97-AF65-F5344CB8AC3E}">
        <p14:creationId xmlns:p14="http://schemas.microsoft.com/office/powerpoint/2010/main" val="4075357253"/>
      </p:ext>
    </p:extLst>
  </p:cSld>
  <p:clrMapOvr>
    <a:overrideClrMapping bg1="dk1" tx1="lt1" bg2="dk2" tx2="lt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slideLayout" Target="../slideLayouts/slideLayout39.xml"/><Relationship Id="rId18" Type="http://schemas.openxmlformats.org/officeDocument/2006/relationships/slideLayout" Target="../slideLayouts/slideLayout44.xml"/><Relationship Id="rId26" Type="http://schemas.openxmlformats.org/officeDocument/2006/relationships/slideLayout" Target="../slideLayouts/slideLayout52.xml"/><Relationship Id="rId3" Type="http://schemas.openxmlformats.org/officeDocument/2006/relationships/slideLayout" Target="../slideLayouts/slideLayout29.xml"/><Relationship Id="rId21" Type="http://schemas.openxmlformats.org/officeDocument/2006/relationships/slideLayout" Target="../slideLayouts/slideLayout47.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17" Type="http://schemas.openxmlformats.org/officeDocument/2006/relationships/slideLayout" Target="../slideLayouts/slideLayout43.xml"/><Relationship Id="rId25" Type="http://schemas.openxmlformats.org/officeDocument/2006/relationships/slideLayout" Target="../slideLayouts/slideLayout51.xml"/><Relationship Id="rId2" Type="http://schemas.openxmlformats.org/officeDocument/2006/relationships/slideLayout" Target="../slideLayouts/slideLayout28.xml"/><Relationship Id="rId16" Type="http://schemas.openxmlformats.org/officeDocument/2006/relationships/slideLayout" Target="../slideLayouts/slideLayout42.xml"/><Relationship Id="rId20" Type="http://schemas.openxmlformats.org/officeDocument/2006/relationships/slideLayout" Target="../slideLayouts/slideLayout46.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24" Type="http://schemas.openxmlformats.org/officeDocument/2006/relationships/slideLayout" Target="../slideLayouts/slideLayout50.xml"/><Relationship Id="rId5" Type="http://schemas.openxmlformats.org/officeDocument/2006/relationships/slideLayout" Target="../slideLayouts/slideLayout31.xml"/><Relationship Id="rId15" Type="http://schemas.openxmlformats.org/officeDocument/2006/relationships/slideLayout" Target="../slideLayouts/slideLayout41.xml"/><Relationship Id="rId23" Type="http://schemas.openxmlformats.org/officeDocument/2006/relationships/slideLayout" Target="../slideLayouts/slideLayout49.xml"/><Relationship Id="rId10" Type="http://schemas.openxmlformats.org/officeDocument/2006/relationships/slideLayout" Target="../slideLayouts/slideLayout36.xml"/><Relationship Id="rId19" Type="http://schemas.openxmlformats.org/officeDocument/2006/relationships/slideLayout" Target="../slideLayouts/slideLayout45.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slideLayout" Target="../slideLayouts/slideLayout40.xml"/><Relationship Id="rId22" Type="http://schemas.openxmlformats.org/officeDocument/2006/relationships/slideLayout" Target="../slideLayouts/slideLayout48.xml"/><Relationship Id="rId27"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296897"/>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183" r:id="rId1"/>
    <p:sldLayoutId id="2147484279" r:id="rId2"/>
    <p:sldLayoutId id="2147484184" r:id="rId3"/>
    <p:sldLayoutId id="2147484280" r:id="rId4"/>
    <p:sldLayoutId id="2147484274" r:id="rId5"/>
    <p:sldLayoutId id="2147484272" r:id="rId6"/>
    <p:sldLayoutId id="2147484185" r:id="rId7"/>
    <p:sldLayoutId id="2147484186" r:id="rId8"/>
    <p:sldLayoutId id="2147484130" r:id="rId9"/>
    <p:sldLayoutId id="2147484101" r:id="rId10"/>
    <p:sldLayoutId id="2147484102" r:id="rId11"/>
    <p:sldLayoutId id="2147484087" r:id="rId12"/>
    <p:sldLayoutId id="2147484098" r:id="rId13"/>
    <p:sldLayoutId id="2147484086" r:id="rId14"/>
    <p:sldLayoutId id="2147484107" r:id="rId15"/>
    <p:sldLayoutId id="2147484099" r:id="rId16"/>
    <p:sldLayoutId id="2147484100" r:id="rId17"/>
    <p:sldLayoutId id="2147484089" r:id="rId18"/>
    <p:sldLayoutId id="2147484106" r:id="rId19"/>
    <p:sldLayoutId id="2147484092" r:id="rId20"/>
    <p:sldLayoutId id="2147484093" r:id="rId21"/>
    <p:sldLayoutId id="2147484127" r:id="rId22"/>
    <p:sldLayoutId id="2147484128" r:id="rId23"/>
    <p:sldLayoutId id="2147484129" r:id="rId24"/>
    <p:sldLayoutId id="2147484094" r:id="rId25"/>
    <p:sldLayoutId id="2147484096" r:id="rId26"/>
  </p:sldLayoutIdLst>
  <p:transition>
    <p:fade/>
  </p:transition>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userDrawn="1">
          <p15:clr>
            <a:srgbClr val="5ACBF0"/>
          </p15:clr>
        </p15:guide>
        <p15:guide id="2" pos="173" userDrawn="1">
          <p15:clr>
            <a:srgbClr val="5ACBF0"/>
          </p15:clr>
        </p15:guide>
        <p15:guide id="3" orient="horz" pos="763" userDrawn="1">
          <p15:clr>
            <a:srgbClr val="A4A3A4"/>
          </p15:clr>
        </p15:guide>
        <p15:guide id="4" orient="horz" pos="1339" userDrawn="1">
          <p15:clr>
            <a:srgbClr val="A4A3A4"/>
          </p15:clr>
        </p15:guide>
        <p15:guide id="5" orient="horz" pos="1915" userDrawn="1">
          <p15:clr>
            <a:srgbClr val="A4A3A4"/>
          </p15:clr>
        </p15:guide>
        <p15:guide id="6" orient="horz" pos="2491" userDrawn="1">
          <p15:clr>
            <a:srgbClr val="A4A3A4"/>
          </p15:clr>
        </p15:guide>
        <p15:guide id="7" orient="horz" pos="3067" userDrawn="1">
          <p15:clr>
            <a:srgbClr val="A4A3A4"/>
          </p15:clr>
        </p15:guide>
        <p15:guide id="8" orient="horz" pos="3643" userDrawn="1">
          <p15:clr>
            <a:srgbClr val="A4A3A4"/>
          </p15:clr>
        </p15:guide>
        <p15:guide id="9" orient="horz" pos="4219" userDrawn="1">
          <p15:clr>
            <a:srgbClr val="5ACBF0"/>
          </p15:clr>
        </p15:guide>
        <p15:guide id="10" pos="749" userDrawn="1">
          <p15:clr>
            <a:srgbClr val="A4A3A4"/>
          </p15:clr>
        </p15:guide>
        <p15:guide id="11" pos="1325" userDrawn="1">
          <p15:clr>
            <a:srgbClr val="A4A3A4"/>
          </p15:clr>
        </p15:guide>
        <p15:guide id="12" pos="1901" userDrawn="1">
          <p15:clr>
            <a:srgbClr val="A4A3A4"/>
          </p15:clr>
        </p15:guide>
        <p15:guide id="13" pos="2477" userDrawn="1">
          <p15:clr>
            <a:srgbClr val="A4A3A4"/>
          </p15:clr>
        </p15:guide>
        <p15:guide id="14" pos="3053" userDrawn="1">
          <p15:clr>
            <a:srgbClr val="A4A3A4"/>
          </p15:clr>
        </p15:guide>
        <p15:guide id="15" pos="3629" userDrawn="1">
          <p15:clr>
            <a:srgbClr val="A4A3A4"/>
          </p15:clr>
        </p15:guide>
        <p15:guide id="16" pos="4205" userDrawn="1">
          <p15:clr>
            <a:srgbClr val="A4A3A4"/>
          </p15:clr>
        </p15:guide>
        <p15:guide id="17" pos="4781" userDrawn="1">
          <p15:clr>
            <a:srgbClr val="A4A3A4"/>
          </p15:clr>
        </p15:guide>
        <p15:guide id="18" pos="5357" userDrawn="1">
          <p15:clr>
            <a:srgbClr val="A4A3A4"/>
          </p15:clr>
        </p15:guide>
        <p15:guide id="19" pos="5933" userDrawn="1">
          <p15:clr>
            <a:srgbClr val="A4A3A4"/>
          </p15:clr>
        </p15:guide>
        <p15:guide id="20" pos="6509" userDrawn="1">
          <p15:clr>
            <a:srgbClr val="A4A3A4"/>
          </p15:clr>
        </p15:guide>
        <p15:guide id="21" pos="7085" userDrawn="1">
          <p15:clr>
            <a:srgbClr val="A4A3A4"/>
          </p15:clr>
        </p15:guide>
        <p15:guide id="22" pos="7661"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296897"/>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62260113"/>
      </p:ext>
    </p:extLst>
  </p:cSld>
  <p:clrMap bg1="dk1" tx1="lt1" bg2="dk2" tx2="lt2" accent1="accent1" accent2="accent2" accent3="accent3" accent4="accent4" accent5="accent5" accent6="accent6" hlink="hlink" folHlink="folHlink"/>
  <p:sldLayoutIdLst>
    <p:sldLayoutId id="2147484244" r:id="rId1"/>
    <p:sldLayoutId id="2147484275" r:id="rId2"/>
    <p:sldLayoutId id="2147484247" r:id="rId3"/>
    <p:sldLayoutId id="2147484281" r:id="rId4"/>
    <p:sldLayoutId id="2147484277" r:id="rId5"/>
    <p:sldLayoutId id="2147484278" r:id="rId6"/>
    <p:sldLayoutId id="2147484249" r:id="rId7"/>
    <p:sldLayoutId id="2147484251" r:id="rId8"/>
    <p:sldLayoutId id="2147484253" r:id="rId9"/>
    <p:sldLayoutId id="2147484254" r:id="rId10"/>
    <p:sldLayoutId id="2147484255" r:id="rId11"/>
    <p:sldLayoutId id="2147484256" r:id="rId12"/>
    <p:sldLayoutId id="2147484257" r:id="rId13"/>
    <p:sldLayoutId id="2147484258" r:id="rId14"/>
    <p:sldLayoutId id="2147484259" r:id="rId15"/>
    <p:sldLayoutId id="2147484260" r:id="rId16"/>
    <p:sldLayoutId id="2147484261" r:id="rId17"/>
    <p:sldLayoutId id="2147484262" r:id="rId18"/>
    <p:sldLayoutId id="2147484263" r:id="rId19"/>
    <p:sldLayoutId id="2147484264" r:id="rId20"/>
    <p:sldLayoutId id="2147484265" r:id="rId21"/>
    <p:sldLayoutId id="2147484266" r:id="rId22"/>
    <p:sldLayoutId id="2147484267" r:id="rId23"/>
    <p:sldLayoutId id="2147484268" r:id="rId24"/>
    <p:sldLayoutId id="2147484269" r:id="rId25"/>
    <p:sldLayoutId id="2147484270" r:id="rId26"/>
  </p:sldLayoutIdLst>
  <p:transition>
    <p:fade/>
  </p:transition>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7.xml"/></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21.xml"/><Relationship Id="rId5" Type="http://schemas.openxmlformats.org/officeDocument/2006/relationships/image" Target="../media/image272.png"/><Relationship Id="rId4" Type="http://schemas.openxmlformats.org/officeDocument/2006/relationships/image" Target="../media/image28.png"/></Relationships>
</file>

<file path=ppt/slides/_rels/slide11.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271.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notesSlide" Target="../notesSlides/notesSlide13.xml"/><Relationship Id="rId1" Type="http://schemas.openxmlformats.org/officeDocument/2006/relationships/slideLayout" Target="../slideLayouts/slideLayout12.xml"/><Relationship Id="rId5" Type="http://schemas.openxmlformats.org/officeDocument/2006/relationships/image" Target="../media/image32.png"/><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4.xml"/><Relationship Id="rId1" Type="http://schemas.openxmlformats.org/officeDocument/2006/relationships/slideLayout" Target="../slideLayouts/slideLayout12.xml"/><Relationship Id="rId4" Type="http://schemas.openxmlformats.org/officeDocument/2006/relationships/image" Target="../media/image29.png"/></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5.xml"/><Relationship Id="rId1" Type="http://schemas.openxmlformats.org/officeDocument/2006/relationships/slideLayout" Target="../slideLayouts/slideLayout12.xml"/><Relationship Id="rId5" Type="http://schemas.openxmlformats.org/officeDocument/2006/relationships/image" Target="../media/image37.png"/><Relationship Id="rId4" Type="http://schemas.openxmlformats.org/officeDocument/2006/relationships/image" Target="../media/image35.png"/></Relationships>
</file>

<file path=ppt/slides/_rels/slide1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3.xml"/><Relationship Id="rId1" Type="http://schemas.openxmlformats.org/officeDocument/2006/relationships/slideLayout" Target="../slideLayouts/slideLayout12.xml"/><Relationship Id="rId5" Type="http://schemas.openxmlformats.org/officeDocument/2006/relationships/image" Target="../media/image44.png"/><Relationship Id="rId4" Type="http://schemas.openxmlformats.org/officeDocument/2006/relationships/image" Target="../media/image43.png"/></Relationships>
</file>

<file path=ppt/slides/_rels/slide2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hyperlink" Target="http://www.jstor.org/stable/3152107?seq=1#page_scan_tab_contents" TargetMode="External"/><Relationship Id="rId2" Type="http://schemas.openxmlformats.org/officeDocument/2006/relationships/image" Target="../media/image48.jpg"/><Relationship Id="rId1" Type="http://schemas.openxmlformats.org/officeDocument/2006/relationships/slideLayout" Target="../slideLayouts/slideLayout14.xml"/><Relationship Id="rId4" Type="http://schemas.openxmlformats.org/officeDocument/2006/relationships/image" Target="../media/image49.jpeg"/></Relationships>
</file>

<file path=ppt/slides/_rels/slide2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12.xml"/><Relationship Id="rId5" Type="http://schemas.openxmlformats.org/officeDocument/2006/relationships/image" Target="../media/image20.png"/><Relationship Id="rId4" Type="http://schemas.openxmlformats.org/officeDocument/2006/relationships/image" Target="../media/image19.png"/></Relationships>
</file>

<file path=ppt/slides/_rels/slide3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7.xml"/><Relationship Id="rId1" Type="http://schemas.openxmlformats.org/officeDocument/2006/relationships/slideLayout" Target="../slideLayouts/slideLayout12.xml"/><Relationship Id="rId4" Type="http://schemas.openxmlformats.org/officeDocument/2006/relationships/image" Target="../media/image5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8.xml"/><Relationship Id="rId1" Type="http://schemas.openxmlformats.org/officeDocument/2006/relationships/slideLayout" Target="../slideLayouts/slideLayout12.xml"/><Relationship Id="rId4" Type="http://schemas.openxmlformats.org/officeDocument/2006/relationships/image" Target="../media/image190.png"/></Relationships>
</file>

<file path=ppt/slides/_rels/slide33.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29.xml"/><Relationship Id="rId1" Type="http://schemas.openxmlformats.org/officeDocument/2006/relationships/slideLayout" Target="../slideLayouts/slideLayout12.xml"/><Relationship Id="rId4" Type="http://schemas.openxmlformats.org/officeDocument/2006/relationships/image" Target="../media/image55.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image" Target="../media/image490.png"/><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0.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1.xml"/><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270.png"/><Relationship Id="rId7" Type="http://schemas.openxmlformats.org/officeDocument/2006/relationships/image" Target="../media/image31.png"/><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image" Target="../media/image30.png"/><Relationship Id="rId5" Type="http://schemas.openxmlformats.org/officeDocument/2006/relationships/image" Target="../media/image24.png"/><Relationship Id="rId4" Type="http://schemas.openxmlformats.org/officeDocument/2006/relationships/image" Target="../media/image23.png"/></Relationships>
</file>

<file path=ppt/slides/_rels/slide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21.xml"/><Relationship Id="rId4"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027134" y="2075656"/>
            <a:ext cx="10121029" cy="2309813"/>
          </a:xfrm>
        </p:spPr>
        <p:txBody>
          <a:bodyPr/>
          <a:lstStyle/>
          <a:p>
            <a:r>
              <a:rPr lang="en-US" sz="6600" dirty="0"/>
              <a:t>Regression, Prediction and Classification </a:t>
            </a:r>
          </a:p>
        </p:txBody>
      </p:sp>
      <p:sp>
        <p:nvSpPr>
          <p:cNvPr id="3" name="Text Placeholder 2"/>
          <p:cNvSpPr>
            <a:spLocks noGrp="1"/>
          </p:cNvSpPr>
          <p:nvPr>
            <p:ph type="body" sz="quarter" idx="4294967295"/>
          </p:nvPr>
        </p:nvSpPr>
        <p:spPr>
          <a:xfrm>
            <a:off x="1027135" y="4071938"/>
            <a:ext cx="8229600" cy="1169551"/>
          </a:xfrm>
        </p:spPr>
        <p:txBody>
          <a:bodyPr/>
          <a:lstStyle/>
          <a:p>
            <a:pPr marL="0" indent="0">
              <a:buNone/>
            </a:pPr>
            <a:r>
              <a:rPr lang="en-US" sz="3200" dirty="0"/>
              <a:t>Jacob LaRiviere </a:t>
            </a:r>
          </a:p>
          <a:p>
            <a:pPr marL="0" indent="0">
              <a:buNone/>
            </a:pPr>
            <a:r>
              <a:rPr lang="en-US" sz="3200" dirty="0"/>
              <a:t>(some </a:t>
            </a:r>
            <a:r>
              <a:rPr lang="en-US" sz="3200"/>
              <a:t>content from Justin Rao) </a:t>
            </a:r>
            <a:endParaRPr lang="en-US" sz="3200" dirty="0"/>
          </a:p>
        </p:txBody>
      </p:sp>
    </p:spTree>
    <p:extLst>
      <p:ext uri="{BB962C8B-B14F-4D97-AF65-F5344CB8AC3E}">
        <p14:creationId xmlns:p14="http://schemas.microsoft.com/office/powerpoint/2010/main" val="3093752796"/>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814902" y="494536"/>
            <a:ext cx="5534025" cy="5981700"/>
          </a:xfrm>
          <a:prstGeom prst="rect">
            <a:avLst/>
          </a:prstGeom>
        </p:spPr>
      </p:pic>
      <p:pic>
        <p:nvPicPr>
          <p:cNvPr id="5" name="Picture 4"/>
          <p:cNvPicPr>
            <a:picLocks noChangeAspect="1"/>
          </p:cNvPicPr>
          <p:nvPr/>
        </p:nvPicPr>
        <p:blipFill>
          <a:blip r:embed="rId4"/>
          <a:stretch>
            <a:fillRect/>
          </a:stretch>
        </p:blipFill>
        <p:spPr>
          <a:xfrm rot="583109">
            <a:off x="6338227" y="100425"/>
            <a:ext cx="2705100" cy="2209800"/>
          </a:xfrm>
          <a:prstGeom prst="rect">
            <a:avLst/>
          </a:prstGeom>
        </p:spPr>
      </p:pic>
      <p:cxnSp>
        <p:nvCxnSpPr>
          <p:cNvPr id="7" name="Straight Arrow Connector 6"/>
          <p:cNvCxnSpPr/>
          <p:nvPr/>
        </p:nvCxnSpPr>
        <p:spPr>
          <a:xfrm flipV="1">
            <a:off x="1068779" y="6578930"/>
            <a:ext cx="8360229" cy="47501"/>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4650755" y="5887767"/>
            <a:ext cx="3396343" cy="738664"/>
          </a:xfrm>
          <a:prstGeom prst="rect">
            <a:avLst/>
          </a:prstGeom>
          <a:noFill/>
        </p:spPr>
        <p:txBody>
          <a:bodyPr wrap="square" lIns="182880" tIns="146304" rIns="182880" bIns="146304" rtlCol="0">
            <a:spAutoFit/>
          </a:bodyPr>
          <a:lstStyle/>
          <a:p>
            <a:pPr>
              <a:lnSpc>
                <a:spcPct val="90000"/>
              </a:lnSpc>
              <a:spcAft>
                <a:spcPts val="600"/>
              </a:spcAft>
            </a:pPr>
            <a:r>
              <a:rPr lang="en-US" sz="3200" dirty="0">
                <a:gradFill>
                  <a:gsLst>
                    <a:gs pos="2917">
                      <a:schemeClr val="tx1"/>
                    </a:gs>
                    <a:gs pos="30000">
                      <a:schemeClr val="tx1"/>
                    </a:gs>
                  </a:gsLst>
                  <a:lin ang="5400000" scaled="0"/>
                </a:gradFill>
              </a:rPr>
              <a:t>AGE</a:t>
            </a:r>
          </a:p>
        </p:txBody>
      </p:sp>
      <mc:AlternateContent xmlns:mc="http://schemas.openxmlformats.org/markup-compatibility/2006" xmlns:a14="http://schemas.microsoft.com/office/drawing/2010/main">
        <mc:Choice Requires="a14">
          <p:sp>
            <p:nvSpPr>
              <p:cNvPr id="9" name="TextBox 8"/>
              <p:cNvSpPr txBox="1"/>
              <p:nvPr/>
            </p:nvSpPr>
            <p:spPr>
              <a:xfrm>
                <a:off x="6348927" y="2924070"/>
                <a:ext cx="5977661" cy="2034403"/>
              </a:xfrm>
              <a:prstGeom prst="rect">
                <a:avLst/>
              </a:prstGeom>
              <a:noFill/>
            </p:spPr>
            <p:txBody>
              <a:bodyPr wrap="square" lIns="182880" tIns="146304" rIns="182880" bIns="146304" rtlCol="0">
                <a:spAutoFit/>
              </a:bodyPr>
              <a:lstStyle/>
              <a:p>
                <a:pPr>
                  <a:lnSpc>
                    <a:spcPct val="90000"/>
                  </a:lnSpc>
                  <a:spcAft>
                    <a:spcPts val="600"/>
                  </a:spcAft>
                </a:pPr>
                <a:endParaRPr lang="en-US" sz="2400" dirty="0">
                  <a:gradFill>
                    <a:gsLst>
                      <a:gs pos="2917">
                        <a:schemeClr val="tx1"/>
                      </a:gs>
                      <a:gs pos="30000">
                        <a:schemeClr val="tx1"/>
                      </a:gs>
                    </a:gsLst>
                    <a:lin ang="5400000" scaled="0"/>
                  </a:gradFill>
                </a:endParaRPr>
              </a:p>
              <a:p>
                <a:pPr>
                  <a:lnSpc>
                    <a:spcPct val="90000"/>
                  </a:lnSpc>
                  <a:spcAft>
                    <a:spcPts val="600"/>
                  </a:spcAft>
                </a:pPr>
                <a:r>
                  <a:rPr lang="en-US" sz="2400" dirty="0">
                    <a:gradFill>
                      <a:gsLst>
                        <a:gs pos="2917">
                          <a:schemeClr val="tx1"/>
                        </a:gs>
                        <a:gs pos="30000">
                          <a:schemeClr val="tx1"/>
                        </a:gs>
                      </a:gsLst>
                      <a:lin ang="5400000" scaled="0"/>
                    </a:gradFill>
                  </a:rPr>
                  <a:t>If we estimated </a:t>
                </a:r>
                <a14:m>
                  <m:oMath xmlns:m="http://schemas.openxmlformats.org/officeDocument/2006/math">
                    <m:r>
                      <a:rPr lang="en-US" sz="2400" b="0" i="1" smtClean="0">
                        <a:gradFill>
                          <a:gsLst>
                            <a:gs pos="2917">
                              <a:schemeClr val="tx1"/>
                            </a:gs>
                            <a:gs pos="30000">
                              <a:schemeClr val="tx1"/>
                            </a:gs>
                          </a:gsLst>
                          <a:lin ang="5400000" scaled="0"/>
                        </a:gradFill>
                        <a:latin typeface="Cambria Math" panose="02040503050406030204" pitchFamily="18" charset="0"/>
                      </a:rPr>
                      <m:t>h</m:t>
                    </m:r>
                    <m:r>
                      <a:rPr lang="en-US" sz="2400" b="0" i="1" smtClean="0">
                        <a:gradFill>
                          <a:gsLst>
                            <a:gs pos="2917">
                              <a:schemeClr val="tx1"/>
                            </a:gs>
                            <a:gs pos="30000">
                              <a:schemeClr val="tx1"/>
                            </a:gs>
                          </a:gsLst>
                          <a:lin ang="5400000" scaled="0"/>
                        </a:gradFill>
                        <a:latin typeface="Cambria Math" panose="02040503050406030204" pitchFamily="18" charset="0"/>
                      </a:rPr>
                      <m:t>=</m:t>
                    </m:r>
                    <m:r>
                      <a:rPr lang="en-US" sz="2400" b="0" i="1" smtClean="0">
                        <a:gradFill>
                          <a:gsLst>
                            <a:gs pos="2917">
                              <a:schemeClr val="tx1"/>
                            </a:gs>
                            <a:gs pos="30000">
                              <a:schemeClr val="tx1"/>
                            </a:gs>
                          </a:gsLst>
                          <a:lin ang="5400000" scaled="0"/>
                        </a:gradFill>
                        <a:latin typeface="Cambria Math" panose="02040503050406030204" pitchFamily="18" charset="0"/>
                      </a:rPr>
                      <m:t>𝛼</m:t>
                    </m:r>
                    <m:r>
                      <a:rPr lang="en-US" sz="2400" b="0" i="1" smtClean="0">
                        <a:gradFill>
                          <a:gsLst>
                            <a:gs pos="2917">
                              <a:schemeClr val="tx1"/>
                            </a:gs>
                            <a:gs pos="30000">
                              <a:schemeClr val="tx1"/>
                            </a:gs>
                          </a:gsLst>
                          <a:lin ang="5400000" scaled="0"/>
                        </a:gradFill>
                        <a:latin typeface="Cambria Math" panose="02040503050406030204" pitchFamily="18" charset="0"/>
                      </a:rPr>
                      <m:t>+</m:t>
                    </m:r>
                    <m:r>
                      <a:rPr lang="en-US" sz="2400" b="0" i="1" smtClean="0">
                        <a:gradFill>
                          <a:gsLst>
                            <a:gs pos="2917">
                              <a:schemeClr val="tx1"/>
                            </a:gs>
                            <a:gs pos="30000">
                              <a:schemeClr val="tx1"/>
                            </a:gs>
                          </a:gsLst>
                          <a:lin ang="5400000" scaled="0"/>
                        </a:gradFill>
                        <a:latin typeface="Cambria Math" panose="02040503050406030204" pitchFamily="18" charset="0"/>
                      </a:rPr>
                      <m:t>𝛽</m:t>
                    </m:r>
                    <m:r>
                      <a:rPr lang="en-US" sz="2400" b="0" i="1" smtClean="0">
                        <a:gradFill>
                          <a:gsLst>
                            <a:gs pos="2917">
                              <a:schemeClr val="tx1"/>
                            </a:gs>
                            <a:gs pos="30000">
                              <a:schemeClr val="tx1"/>
                            </a:gs>
                          </a:gsLst>
                          <a:lin ang="5400000" scaled="0"/>
                        </a:gradFill>
                        <a:latin typeface="Cambria Math" panose="02040503050406030204" pitchFamily="18" charset="0"/>
                      </a:rPr>
                      <m:t>∗</m:t>
                    </m:r>
                    <m:r>
                      <a:rPr lang="en-US" sz="2400" b="0" i="1" smtClean="0">
                        <a:gradFill>
                          <a:gsLst>
                            <a:gs pos="2917">
                              <a:schemeClr val="tx1"/>
                            </a:gs>
                            <a:gs pos="30000">
                              <a:schemeClr val="tx1"/>
                            </a:gs>
                          </a:gsLst>
                          <a:lin ang="5400000" scaled="0"/>
                        </a:gradFill>
                        <a:latin typeface="Cambria Math" panose="02040503050406030204" pitchFamily="18" charset="0"/>
                      </a:rPr>
                      <m:t>𝑎𝑔𝑒</m:t>
                    </m:r>
                  </m:oMath>
                </a14:m>
                <a:r>
                  <a:rPr lang="en-US" sz="2400" dirty="0">
                    <a:gradFill>
                      <a:gsLst>
                        <a:gs pos="2917">
                          <a:schemeClr val="tx1"/>
                        </a:gs>
                        <a:gs pos="30000">
                          <a:schemeClr val="tx1"/>
                        </a:gs>
                      </a:gsLst>
                      <a:lin ang="5400000" scaled="0"/>
                    </a:gradFill>
                  </a:rPr>
                  <a:t>, the constant growth rate </a:t>
                </a:r>
                <a14:m>
                  <m:oMath xmlns:m="http://schemas.openxmlformats.org/officeDocument/2006/math">
                    <m:r>
                      <a:rPr lang="en-US" sz="2400" i="1">
                        <a:gradFill>
                          <a:gsLst>
                            <a:gs pos="2917">
                              <a:schemeClr val="tx1"/>
                            </a:gs>
                            <a:gs pos="30000">
                              <a:schemeClr val="tx1"/>
                            </a:gs>
                          </a:gsLst>
                          <a:lin ang="5400000" scaled="0"/>
                        </a:gradFill>
                        <a:latin typeface="Cambria Math" panose="02040503050406030204" pitchFamily="18" charset="0"/>
                      </a:rPr>
                      <m:t>𝛽</m:t>
                    </m:r>
                  </m:oMath>
                </a14:m>
                <a:r>
                  <a:rPr lang="en-US" sz="2400" dirty="0">
                    <a:gradFill>
                      <a:gsLst>
                        <a:gs pos="2917">
                          <a:schemeClr val="tx1"/>
                        </a:gs>
                        <a:gs pos="30000">
                          <a:schemeClr val="tx1"/>
                        </a:gs>
                      </a:gsLst>
                      <a:lin ang="5400000" scaled="0"/>
                    </a:gradFill>
                  </a:rPr>
                  <a:t> would overstate growth in early and later years, and understate during puberty  </a:t>
                </a:r>
              </a:p>
            </p:txBody>
          </p:sp>
        </mc:Choice>
        <mc:Fallback xmlns="">
          <p:sp>
            <p:nvSpPr>
              <p:cNvPr id="9" name="TextBox 8"/>
              <p:cNvSpPr txBox="1">
                <a:spLocks noRot="1" noChangeAspect="1" noMove="1" noResize="1" noEditPoints="1" noAdjustHandles="1" noChangeArrowheads="1" noChangeShapeType="1" noTextEdit="1"/>
              </p:cNvSpPr>
              <p:nvPr/>
            </p:nvSpPr>
            <p:spPr>
              <a:xfrm>
                <a:off x="6348927" y="2924070"/>
                <a:ext cx="5977661" cy="2034403"/>
              </a:xfrm>
              <a:prstGeom prst="rect">
                <a:avLst/>
              </a:prstGeom>
              <a:blipFill>
                <a:blip r:embed="rId5"/>
                <a:stretch>
                  <a:fillRect/>
                </a:stretch>
              </a:blipFill>
            </p:spPr>
            <p:txBody>
              <a:bodyPr/>
              <a:lstStyle/>
              <a:p>
                <a:r>
                  <a:rPr lang="en-US">
                    <a:noFill/>
                  </a:rPr>
                  <a:t> </a:t>
                </a:r>
              </a:p>
            </p:txBody>
          </p:sp>
        </mc:Fallback>
      </mc:AlternateContent>
      <p:sp>
        <p:nvSpPr>
          <p:cNvPr id="10" name="Title 1"/>
          <p:cNvSpPr txBox="1">
            <a:spLocks/>
          </p:cNvSpPr>
          <p:nvPr/>
        </p:nvSpPr>
        <p:spPr>
          <a:xfrm>
            <a:off x="274320" y="296897"/>
            <a:ext cx="4478550" cy="2627173"/>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t>Height as function of age</a:t>
            </a:r>
          </a:p>
        </p:txBody>
      </p:sp>
      <p:cxnSp>
        <p:nvCxnSpPr>
          <p:cNvPr id="4" name="Straight Connector 3"/>
          <p:cNvCxnSpPr/>
          <p:nvPr/>
        </p:nvCxnSpPr>
        <p:spPr>
          <a:xfrm flipV="1">
            <a:off x="1167161" y="758283"/>
            <a:ext cx="8261847" cy="4742985"/>
          </a:xfrm>
          <a:prstGeom prst="line">
            <a:avLst/>
          </a:prstGeom>
          <a:ln w="762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60402256"/>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would we estimate this relationship?</a:t>
            </a:r>
          </a:p>
        </p:txBody>
      </p:sp>
      <mc:AlternateContent xmlns:mc="http://schemas.openxmlformats.org/markup-compatibility/2006" xmlns:a14="http://schemas.microsoft.com/office/drawing/2010/main">
        <mc:Choice Requires="a14">
          <p:sp>
            <p:nvSpPr>
              <p:cNvPr id="3" name="Text Placeholder 2"/>
              <p:cNvSpPr>
                <a:spLocks noGrp="1"/>
              </p:cNvSpPr>
              <p:nvPr>
                <p:ph type="body" sz="quarter" idx="10"/>
              </p:nvPr>
            </p:nvSpPr>
            <p:spPr>
              <a:xfrm>
                <a:off x="276683" y="987071"/>
                <a:ext cx="11669894" cy="7516609"/>
              </a:xfrm>
            </p:spPr>
            <p:txBody>
              <a:bodyPr/>
              <a:lstStyle/>
              <a:p>
                <a:endParaRPr lang="en-US" sz="2000" dirty="0">
                  <a:solidFill>
                    <a:schemeClr val="tx1"/>
                  </a:solidFill>
                  <a:latin typeface="+mn-lt"/>
                </a:endParaRPr>
              </a:p>
              <a:p>
                <a:r>
                  <a:rPr lang="en-US" sz="3600" dirty="0">
                    <a:solidFill>
                      <a:schemeClr val="tx1"/>
                    </a:solidFill>
                  </a:rPr>
                  <a:t>General formula:</a:t>
                </a:r>
              </a:p>
              <a:p>
                <a:endParaRPr lang="en-US" sz="3600" dirty="0">
                  <a:solidFill>
                    <a:schemeClr val="tx1"/>
                  </a:solidFill>
                </a:endParaRPr>
              </a:p>
              <a:p>
                <a:pPr/>
                <a14:m>
                  <m:oMathPara xmlns:m="http://schemas.openxmlformats.org/officeDocument/2006/math">
                    <m:oMathParaPr>
                      <m:jc m:val="left"/>
                    </m:oMathParaPr>
                    <m:oMath xmlns:m="http://schemas.openxmlformats.org/officeDocument/2006/math">
                      <m:sSub>
                        <m:sSubPr>
                          <m:ctrlPr>
                            <a:rPr lang="en-US" sz="3600" b="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h</m:t>
                          </m:r>
                        </m:e>
                        <m:sub>
                          <m:r>
                            <a:rPr lang="en-US" sz="3600" b="0" i="1" smtClean="0">
                              <a:solidFill>
                                <a:schemeClr val="tx1"/>
                              </a:solidFill>
                              <a:latin typeface="Cambria Math" panose="02040503050406030204" pitchFamily="18" charset="0"/>
                            </a:rPr>
                            <m:t>𝑖</m:t>
                          </m:r>
                        </m:sub>
                      </m:sSub>
                      <m:r>
                        <a:rPr lang="en-US" sz="3600" b="0" i="1" smtClean="0">
                          <a:solidFill>
                            <a:schemeClr val="tx1"/>
                          </a:solidFill>
                          <a:latin typeface="Cambria Math" panose="02040503050406030204" pitchFamily="18" charset="0"/>
                        </a:rPr>
                        <m:t>=</m:t>
                      </m:r>
                      <m:r>
                        <a:rPr lang="en-US" sz="3600" b="0" i="1" smtClean="0">
                          <a:solidFill>
                            <a:schemeClr val="tx1"/>
                          </a:solidFill>
                          <a:latin typeface="Cambria Math" panose="02040503050406030204" pitchFamily="18" charset="0"/>
                          <a:ea typeface="Cambria Math" panose="02040503050406030204" pitchFamily="18" charset="0"/>
                        </a:rPr>
                        <m:t>𝑓</m:t>
                      </m:r>
                      <m:d>
                        <m:dPr>
                          <m:ctrlPr>
                            <a:rPr lang="en-US" sz="3600" b="0" i="1" smtClean="0">
                              <a:solidFill>
                                <a:schemeClr val="tx1"/>
                              </a:solidFill>
                              <a:latin typeface="Cambria Math" panose="02040503050406030204" pitchFamily="18" charset="0"/>
                              <a:ea typeface="Cambria Math" panose="02040503050406030204" pitchFamily="18" charset="0"/>
                            </a:rPr>
                          </m:ctrlPr>
                        </m:dPr>
                        <m:e>
                          <m:r>
                            <a:rPr lang="en-US" sz="3600" b="0" i="1" smtClean="0">
                              <a:solidFill>
                                <a:schemeClr val="tx1"/>
                              </a:solidFill>
                              <a:latin typeface="Cambria Math" panose="02040503050406030204" pitchFamily="18" charset="0"/>
                              <a:ea typeface="Cambria Math" panose="02040503050406030204" pitchFamily="18" charset="0"/>
                            </a:rPr>
                            <m:t>𝑎𝑔</m:t>
                          </m:r>
                          <m:sSub>
                            <m:sSubPr>
                              <m:ctrlPr>
                                <a:rPr lang="en-US" sz="3600" b="0" i="1" smtClean="0">
                                  <a:solidFill>
                                    <a:schemeClr val="tx1"/>
                                  </a:solidFill>
                                  <a:latin typeface="Cambria Math" panose="02040503050406030204" pitchFamily="18" charset="0"/>
                                  <a:ea typeface="Cambria Math" panose="02040503050406030204" pitchFamily="18" charset="0"/>
                                </a:rPr>
                              </m:ctrlPr>
                            </m:sSubPr>
                            <m:e>
                              <m:r>
                                <a:rPr lang="en-US" sz="3600" b="0" i="1" smtClean="0">
                                  <a:solidFill>
                                    <a:schemeClr val="tx1"/>
                                  </a:solidFill>
                                  <a:latin typeface="Cambria Math" panose="02040503050406030204" pitchFamily="18" charset="0"/>
                                  <a:ea typeface="Cambria Math" panose="02040503050406030204" pitchFamily="18" charset="0"/>
                                </a:rPr>
                                <m:t>𝑒</m:t>
                              </m:r>
                            </m:e>
                            <m:sub>
                              <m:r>
                                <a:rPr lang="en-US" sz="3600" b="0" i="1" smtClean="0">
                                  <a:solidFill>
                                    <a:schemeClr val="tx1"/>
                                  </a:solidFill>
                                  <a:latin typeface="Cambria Math" panose="02040503050406030204" pitchFamily="18" charset="0"/>
                                  <a:ea typeface="Cambria Math" panose="02040503050406030204" pitchFamily="18" charset="0"/>
                                </a:rPr>
                                <m:t>𝑖</m:t>
                              </m:r>
                            </m:sub>
                          </m:sSub>
                        </m:e>
                      </m:d>
                      <m:r>
                        <a:rPr lang="en-US" sz="3600" b="0" i="1" smtClean="0">
                          <a:solidFill>
                            <a:schemeClr val="tx1"/>
                          </a:solidFill>
                          <a:latin typeface="Cambria Math" panose="02040503050406030204" pitchFamily="18" charset="0"/>
                          <a:ea typeface="Cambria Math" panose="02040503050406030204" pitchFamily="18" charset="0"/>
                        </a:rPr>
                        <m:t>+ </m:t>
                      </m:r>
                      <m:sSub>
                        <m:sSubPr>
                          <m:ctrlPr>
                            <a:rPr lang="en-US" sz="3600" b="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𝜖</m:t>
                          </m:r>
                        </m:e>
                        <m:sub>
                          <m:r>
                            <a:rPr lang="en-US" sz="3600" b="0" i="1" smtClean="0">
                              <a:solidFill>
                                <a:schemeClr val="tx1"/>
                              </a:solidFill>
                              <a:latin typeface="Cambria Math" panose="02040503050406030204" pitchFamily="18" charset="0"/>
                            </a:rPr>
                            <m:t>𝑖</m:t>
                          </m:r>
                        </m:sub>
                      </m:sSub>
                    </m:oMath>
                  </m:oMathPara>
                </a14:m>
                <a:endParaRPr lang="en-US" sz="3600" b="0" dirty="0">
                  <a:solidFill>
                    <a:schemeClr val="tx1"/>
                  </a:solidFill>
                </a:endParaRPr>
              </a:p>
              <a:p>
                <a:endParaRPr lang="en-US" sz="1800" dirty="0">
                  <a:solidFill>
                    <a:schemeClr val="tx1"/>
                  </a:solidFill>
                </a:endParaRPr>
              </a:p>
              <a:p>
                <a14:m>
                  <m:oMath xmlns:m="http://schemas.openxmlformats.org/officeDocument/2006/math">
                    <m:sSub>
                      <m:sSubPr>
                        <m:ctrlPr>
                          <a:rPr lang="en-US" sz="2400" i="1">
                            <a:solidFill>
                              <a:schemeClr val="tx1"/>
                            </a:solidFill>
                            <a:latin typeface="Cambria Math" panose="02040503050406030204" pitchFamily="18" charset="0"/>
                          </a:rPr>
                        </m:ctrlPr>
                      </m:sSubPr>
                      <m:e>
                        <m:r>
                          <a:rPr lang="en-US" sz="2400" i="1">
                            <a:solidFill>
                              <a:schemeClr val="tx1"/>
                            </a:solidFill>
                            <a:latin typeface="Cambria Math" panose="02040503050406030204" pitchFamily="18" charset="0"/>
                          </a:rPr>
                          <m:t>𝜖</m:t>
                        </m:r>
                      </m:e>
                      <m:sub>
                        <m:r>
                          <a:rPr lang="en-US" sz="2400" i="1">
                            <a:solidFill>
                              <a:schemeClr val="tx1"/>
                            </a:solidFill>
                            <a:latin typeface="Cambria Math" panose="02040503050406030204" pitchFamily="18" charset="0"/>
                          </a:rPr>
                          <m:t>𝑖</m:t>
                        </m:r>
                      </m:sub>
                    </m:sSub>
                  </m:oMath>
                </a14:m>
                <a:r>
                  <a:rPr lang="en-US" sz="2400" dirty="0">
                    <a:solidFill>
                      <a:schemeClr val="tx1"/>
                    </a:solidFill>
                  </a:rPr>
                  <a:t> allows people of he same age to have different heights. Even if we have the correct growth model using age alone, we expect some variation in height conditional on age.</a:t>
                </a:r>
              </a:p>
              <a:p>
                <a:endParaRPr lang="en-US" sz="1800" dirty="0">
                  <a:solidFill>
                    <a:schemeClr val="tx1"/>
                  </a:solidFill>
                </a:endParaRPr>
              </a:p>
              <a:p>
                <a:r>
                  <a:rPr lang="en-US" sz="3200" dirty="0">
                    <a:solidFill>
                      <a:schemeClr val="tx1"/>
                    </a:solidFill>
                  </a:rPr>
                  <a:t>To use a linear model, polynomial features allow for a non-linear relationship between the feature, age, and the outcome, height.</a:t>
                </a:r>
              </a:p>
              <a:p>
                <a:endParaRPr lang="en-US" sz="3600" dirty="0">
                  <a:solidFill>
                    <a:schemeClr val="tx1"/>
                  </a:solidFill>
                </a:endParaRPr>
              </a:p>
              <a:p>
                <a:pPr/>
                <a14:m>
                  <m:oMathPara xmlns:m="http://schemas.openxmlformats.org/officeDocument/2006/math">
                    <m:oMathParaPr>
                      <m:jc m:val="left"/>
                    </m:oMathParaPr>
                    <m:oMath xmlns:m="http://schemas.openxmlformats.org/officeDocument/2006/math">
                      <m:sSub>
                        <m:sSubPr>
                          <m:ctrlPr>
                            <a:rPr lang="en-US" sz="3600" i="1">
                              <a:solidFill>
                                <a:schemeClr val="tx1"/>
                              </a:solidFill>
                              <a:latin typeface="Cambria Math" panose="02040503050406030204" pitchFamily="18" charset="0"/>
                            </a:rPr>
                          </m:ctrlPr>
                        </m:sSubPr>
                        <m:e>
                          <m:r>
                            <a:rPr lang="en-US" sz="3600" i="1">
                              <a:solidFill>
                                <a:schemeClr val="tx1"/>
                              </a:solidFill>
                              <a:latin typeface="Cambria Math" panose="02040503050406030204" pitchFamily="18" charset="0"/>
                            </a:rPr>
                            <m:t>h</m:t>
                          </m:r>
                        </m:e>
                        <m:sub>
                          <m:r>
                            <a:rPr lang="en-US" sz="3600" i="1">
                              <a:solidFill>
                                <a:schemeClr val="tx1"/>
                              </a:solidFill>
                              <a:latin typeface="Cambria Math" panose="02040503050406030204" pitchFamily="18" charset="0"/>
                            </a:rPr>
                            <m:t>𝑖</m:t>
                          </m:r>
                        </m:sub>
                      </m:sSub>
                      <m:r>
                        <a:rPr lang="en-US" sz="3600" i="1">
                          <a:solidFill>
                            <a:schemeClr val="tx1"/>
                          </a:solidFill>
                          <a:latin typeface="Cambria Math" panose="02040503050406030204" pitchFamily="18" charset="0"/>
                        </a:rPr>
                        <m:t>=</m:t>
                      </m:r>
                      <m:r>
                        <a:rPr lang="en-US" sz="3600" i="1">
                          <a:solidFill>
                            <a:schemeClr val="tx1"/>
                          </a:solidFill>
                          <a:latin typeface="Cambria Math" panose="02040503050406030204" pitchFamily="18" charset="0"/>
                          <a:ea typeface="Cambria Math" panose="02040503050406030204" pitchFamily="18" charset="0"/>
                        </a:rPr>
                        <m:t>𝛼</m:t>
                      </m:r>
                      <m:r>
                        <a:rPr lang="en-US" sz="3600" i="1">
                          <a:solidFill>
                            <a:schemeClr val="tx1"/>
                          </a:solidFill>
                          <a:latin typeface="Cambria Math" panose="02040503050406030204" pitchFamily="18" charset="0"/>
                          <a:ea typeface="Cambria Math" panose="02040503050406030204" pitchFamily="18" charset="0"/>
                        </a:rPr>
                        <m:t>+</m:t>
                      </m:r>
                      <m:sSub>
                        <m:sSubPr>
                          <m:ctrlPr>
                            <a:rPr lang="en-US" sz="3600" i="1">
                              <a:solidFill>
                                <a:schemeClr val="tx1"/>
                              </a:solidFill>
                              <a:latin typeface="Cambria Math" panose="02040503050406030204" pitchFamily="18" charset="0"/>
                              <a:ea typeface="Cambria Math" panose="02040503050406030204" pitchFamily="18" charset="0"/>
                            </a:rPr>
                          </m:ctrlPr>
                        </m:sSubPr>
                        <m:e>
                          <m:r>
                            <a:rPr lang="en-US" sz="3600" i="1">
                              <a:solidFill>
                                <a:schemeClr val="tx1"/>
                              </a:solidFill>
                              <a:latin typeface="Cambria Math" panose="02040503050406030204" pitchFamily="18" charset="0"/>
                              <a:ea typeface="Cambria Math" panose="02040503050406030204" pitchFamily="18" charset="0"/>
                            </a:rPr>
                            <m:t>𝛽</m:t>
                          </m:r>
                        </m:e>
                        <m:sub>
                          <m:r>
                            <a:rPr lang="en-US" sz="3600" i="1">
                              <a:solidFill>
                                <a:schemeClr val="tx1"/>
                              </a:solidFill>
                              <a:latin typeface="Cambria Math" panose="02040503050406030204" pitchFamily="18" charset="0"/>
                              <a:ea typeface="Cambria Math" panose="02040503050406030204" pitchFamily="18" charset="0"/>
                            </a:rPr>
                            <m:t>1</m:t>
                          </m:r>
                        </m:sub>
                      </m:sSub>
                      <m:r>
                        <a:rPr lang="en-US" sz="3600" i="1">
                          <a:solidFill>
                            <a:schemeClr val="tx1"/>
                          </a:solidFill>
                          <a:latin typeface="Cambria Math" panose="02040503050406030204" pitchFamily="18" charset="0"/>
                          <a:ea typeface="Cambria Math" panose="02040503050406030204" pitchFamily="18" charset="0"/>
                        </a:rPr>
                        <m:t>𝑎𝑔</m:t>
                      </m:r>
                      <m:sSub>
                        <m:sSubPr>
                          <m:ctrlPr>
                            <a:rPr lang="en-US" sz="3600" i="1">
                              <a:solidFill>
                                <a:schemeClr val="tx1"/>
                              </a:solidFill>
                              <a:latin typeface="Cambria Math" panose="02040503050406030204" pitchFamily="18" charset="0"/>
                              <a:ea typeface="Cambria Math" panose="02040503050406030204" pitchFamily="18" charset="0"/>
                            </a:rPr>
                          </m:ctrlPr>
                        </m:sSubPr>
                        <m:e>
                          <m:r>
                            <a:rPr lang="en-US" sz="3600" i="1">
                              <a:solidFill>
                                <a:schemeClr val="tx1"/>
                              </a:solidFill>
                              <a:latin typeface="Cambria Math" panose="02040503050406030204" pitchFamily="18" charset="0"/>
                              <a:ea typeface="Cambria Math" panose="02040503050406030204" pitchFamily="18" charset="0"/>
                            </a:rPr>
                            <m:t>𝑒</m:t>
                          </m:r>
                        </m:e>
                        <m:sub>
                          <m:r>
                            <a:rPr lang="en-US" sz="3600" i="1">
                              <a:solidFill>
                                <a:schemeClr val="tx1"/>
                              </a:solidFill>
                              <a:latin typeface="Cambria Math" panose="02040503050406030204" pitchFamily="18" charset="0"/>
                              <a:ea typeface="Cambria Math" panose="02040503050406030204" pitchFamily="18" charset="0"/>
                            </a:rPr>
                            <m:t>𝑖</m:t>
                          </m:r>
                        </m:sub>
                      </m:sSub>
                      <m:r>
                        <a:rPr lang="en-US" sz="3600" i="1">
                          <a:solidFill>
                            <a:schemeClr val="tx1"/>
                          </a:solidFill>
                          <a:latin typeface="Cambria Math" panose="02040503050406030204" pitchFamily="18" charset="0"/>
                          <a:ea typeface="Cambria Math" panose="02040503050406030204" pitchFamily="18" charset="0"/>
                        </a:rPr>
                        <m:t> +</m:t>
                      </m:r>
                      <m:sSub>
                        <m:sSubPr>
                          <m:ctrlPr>
                            <a:rPr lang="en-US" sz="3600" i="1">
                              <a:solidFill>
                                <a:schemeClr val="tx1"/>
                              </a:solidFill>
                              <a:latin typeface="Cambria Math" panose="02040503050406030204" pitchFamily="18" charset="0"/>
                              <a:ea typeface="Cambria Math" panose="02040503050406030204" pitchFamily="18" charset="0"/>
                            </a:rPr>
                          </m:ctrlPr>
                        </m:sSubPr>
                        <m:e>
                          <m:r>
                            <a:rPr lang="en-US" sz="3600" i="1">
                              <a:solidFill>
                                <a:schemeClr val="tx1"/>
                              </a:solidFill>
                              <a:latin typeface="Cambria Math" panose="02040503050406030204" pitchFamily="18" charset="0"/>
                              <a:ea typeface="Cambria Math" panose="02040503050406030204" pitchFamily="18" charset="0"/>
                            </a:rPr>
                            <m:t>𝛽</m:t>
                          </m:r>
                        </m:e>
                        <m:sub>
                          <m:r>
                            <a:rPr lang="en-US" sz="3600" i="1">
                              <a:solidFill>
                                <a:schemeClr val="tx1"/>
                              </a:solidFill>
                              <a:latin typeface="Cambria Math" panose="02040503050406030204" pitchFamily="18" charset="0"/>
                              <a:ea typeface="Cambria Math" panose="02040503050406030204" pitchFamily="18" charset="0"/>
                            </a:rPr>
                            <m:t>2</m:t>
                          </m:r>
                        </m:sub>
                      </m:sSub>
                      <m:r>
                        <a:rPr lang="en-US" sz="3600" i="1">
                          <a:solidFill>
                            <a:schemeClr val="tx1"/>
                          </a:solidFill>
                          <a:latin typeface="Cambria Math" panose="02040503050406030204" pitchFamily="18" charset="0"/>
                          <a:ea typeface="Cambria Math" panose="02040503050406030204" pitchFamily="18" charset="0"/>
                        </a:rPr>
                        <m:t>𝑎𝑔</m:t>
                      </m:r>
                      <m:sSubSup>
                        <m:sSubSupPr>
                          <m:ctrlPr>
                            <a:rPr lang="en-US" sz="3600" i="1">
                              <a:solidFill>
                                <a:schemeClr val="tx1"/>
                              </a:solidFill>
                              <a:latin typeface="Cambria Math" panose="02040503050406030204" pitchFamily="18" charset="0"/>
                              <a:ea typeface="Cambria Math" panose="02040503050406030204" pitchFamily="18" charset="0"/>
                            </a:rPr>
                          </m:ctrlPr>
                        </m:sSubSupPr>
                        <m:e>
                          <m:r>
                            <a:rPr lang="en-US" sz="3600" i="1">
                              <a:solidFill>
                                <a:schemeClr val="tx1"/>
                              </a:solidFill>
                              <a:latin typeface="Cambria Math" panose="02040503050406030204" pitchFamily="18" charset="0"/>
                              <a:ea typeface="Cambria Math" panose="02040503050406030204" pitchFamily="18" charset="0"/>
                            </a:rPr>
                            <m:t>𝑒</m:t>
                          </m:r>
                        </m:e>
                        <m:sub>
                          <m:r>
                            <a:rPr lang="en-US" sz="3600" i="1">
                              <a:solidFill>
                                <a:schemeClr val="tx1"/>
                              </a:solidFill>
                              <a:latin typeface="Cambria Math" panose="02040503050406030204" pitchFamily="18" charset="0"/>
                              <a:ea typeface="Cambria Math" panose="02040503050406030204" pitchFamily="18" charset="0"/>
                            </a:rPr>
                            <m:t>𝑖</m:t>
                          </m:r>
                        </m:sub>
                        <m:sup>
                          <m:r>
                            <a:rPr lang="en-US" sz="3600" i="1">
                              <a:solidFill>
                                <a:schemeClr val="tx1"/>
                              </a:solidFill>
                              <a:latin typeface="Cambria Math" panose="02040503050406030204" pitchFamily="18" charset="0"/>
                              <a:ea typeface="Cambria Math" panose="02040503050406030204" pitchFamily="18" charset="0"/>
                            </a:rPr>
                            <m:t>2</m:t>
                          </m:r>
                        </m:sup>
                      </m:sSubSup>
                      <m:r>
                        <a:rPr lang="en-US" sz="3600" i="1">
                          <a:solidFill>
                            <a:schemeClr val="tx1"/>
                          </a:solidFill>
                          <a:latin typeface="Cambria Math" panose="02040503050406030204" pitchFamily="18" charset="0"/>
                          <a:ea typeface="Cambria Math" panose="02040503050406030204" pitchFamily="18" charset="0"/>
                        </a:rPr>
                        <m:t>+…+</m:t>
                      </m:r>
                      <m:sSub>
                        <m:sSubPr>
                          <m:ctrlPr>
                            <a:rPr lang="en-US" sz="3600" i="1">
                              <a:solidFill>
                                <a:schemeClr val="tx1"/>
                              </a:solidFill>
                              <a:latin typeface="Cambria Math" panose="02040503050406030204" pitchFamily="18" charset="0"/>
                              <a:ea typeface="Cambria Math" panose="02040503050406030204" pitchFamily="18" charset="0"/>
                            </a:rPr>
                          </m:ctrlPr>
                        </m:sSubPr>
                        <m:e>
                          <m:r>
                            <a:rPr lang="en-US" sz="3600" i="1">
                              <a:solidFill>
                                <a:schemeClr val="tx1"/>
                              </a:solidFill>
                              <a:latin typeface="Cambria Math" panose="02040503050406030204" pitchFamily="18" charset="0"/>
                              <a:ea typeface="Cambria Math" panose="02040503050406030204" pitchFamily="18" charset="0"/>
                            </a:rPr>
                            <m:t>𝛽</m:t>
                          </m:r>
                        </m:e>
                        <m:sub>
                          <m:r>
                            <a:rPr lang="en-US" sz="3600" b="0" i="1" smtClean="0">
                              <a:solidFill>
                                <a:schemeClr val="tx1"/>
                              </a:solidFill>
                              <a:latin typeface="Cambria Math" panose="02040503050406030204" pitchFamily="18" charset="0"/>
                              <a:ea typeface="Cambria Math" panose="02040503050406030204" pitchFamily="18" charset="0"/>
                            </a:rPr>
                            <m:t>𝑝</m:t>
                          </m:r>
                        </m:sub>
                      </m:sSub>
                      <m:r>
                        <a:rPr lang="en-US" sz="3600" i="1">
                          <a:solidFill>
                            <a:schemeClr val="tx1"/>
                          </a:solidFill>
                          <a:latin typeface="Cambria Math" panose="02040503050406030204" pitchFamily="18" charset="0"/>
                          <a:ea typeface="Cambria Math" panose="02040503050406030204" pitchFamily="18" charset="0"/>
                        </a:rPr>
                        <m:t>𝑎𝑔</m:t>
                      </m:r>
                      <m:sSubSup>
                        <m:sSubSupPr>
                          <m:ctrlPr>
                            <a:rPr lang="en-US" sz="3600" i="1">
                              <a:solidFill>
                                <a:schemeClr val="tx1"/>
                              </a:solidFill>
                              <a:latin typeface="Cambria Math" panose="02040503050406030204" pitchFamily="18" charset="0"/>
                              <a:ea typeface="Cambria Math" panose="02040503050406030204" pitchFamily="18" charset="0"/>
                            </a:rPr>
                          </m:ctrlPr>
                        </m:sSubSupPr>
                        <m:e>
                          <m:r>
                            <a:rPr lang="en-US" sz="3600" i="1">
                              <a:solidFill>
                                <a:schemeClr val="tx1"/>
                              </a:solidFill>
                              <a:latin typeface="Cambria Math" panose="02040503050406030204" pitchFamily="18" charset="0"/>
                              <a:ea typeface="Cambria Math" panose="02040503050406030204" pitchFamily="18" charset="0"/>
                            </a:rPr>
                            <m:t>𝑒</m:t>
                          </m:r>
                        </m:e>
                        <m:sub>
                          <m:r>
                            <a:rPr lang="en-US" sz="3600" i="1">
                              <a:solidFill>
                                <a:schemeClr val="tx1"/>
                              </a:solidFill>
                              <a:latin typeface="Cambria Math" panose="02040503050406030204" pitchFamily="18" charset="0"/>
                              <a:ea typeface="Cambria Math" panose="02040503050406030204" pitchFamily="18" charset="0"/>
                            </a:rPr>
                            <m:t>𝑖</m:t>
                          </m:r>
                        </m:sub>
                        <m:sup>
                          <m:r>
                            <a:rPr lang="en-US" sz="3600" b="0" i="1" smtClean="0">
                              <a:solidFill>
                                <a:schemeClr val="tx1"/>
                              </a:solidFill>
                              <a:latin typeface="Cambria Math" panose="02040503050406030204" pitchFamily="18" charset="0"/>
                              <a:ea typeface="Cambria Math" panose="02040503050406030204" pitchFamily="18" charset="0"/>
                            </a:rPr>
                            <m:t>𝑝</m:t>
                          </m:r>
                        </m:sup>
                      </m:sSubSup>
                      <m:r>
                        <a:rPr lang="en-US" sz="3600" i="1">
                          <a:solidFill>
                            <a:schemeClr val="tx1"/>
                          </a:solidFill>
                          <a:latin typeface="Cambria Math" panose="02040503050406030204" pitchFamily="18" charset="0"/>
                          <a:ea typeface="Cambria Math" panose="02040503050406030204" pitchFamily="18" charset="0"/>
                        </a:rPr>
                        <m:t>+ </m:t>
                      </m:r>
                      <m:sSub>
                        <m:sSubPr>
                          <m:ctrlPr>
                            <a:rPr lang="en-US" sz="3600" i="1">
                              <a:solidFill>
                                <a:schemeClr val="tx1"/>
                              </a:solidFill>
                              <a:latin typeface="Cambria Math" panose="02040503050406030204" pitchFamily="18" charset="0"/>
                            </a:rPr>
                          </m:ctrlPr>
                        </m:sSubPr>
                        <m:e>
                          <m:r>
                            <a:rPr lang="en-US" sz="3600" i="1">
                              <a:solidFill>
                                <a:schemeClr val="tx1"/>
                              </a:solidFill>
                              <a:latin typeface="Cambria Math" panose="02040503050406030204" pitchFamily="18" charset="0"/>
                            </a:rPr>
                            <m:t>𝜖</m:t>
                          </m:r>
                        </m:e>
                        <m:sub>
                          <m:r>
                            <a:rPr lang="en-US" sz="3600" i="1">
                              <a:solidFill>
                                <a:schemeClr val="tx1"/>
                              </a:solidFill>
                              <a:latin typeface="Cambria Math" panose="02040503050406030204" pitchFamily="18" charset="0"/>
                            </a:rPr>
                            <m:t>𝑖</m:t>
                          </m:r>
                        </m:sub>
                      </m:sSub>
                    </m:oMath>
                  </m:oMathPara>
                </a14:m>
                <a:endParaRPr lang="en-US" sz="3600" dirty="0">
                  <a:solidFill>
                    <a:schemeClr val="tx2"/>
                  </a:solidFill>
                </a:endParaRPr>
              </a:p>
              <a:p>
                <a:endParaRPr lang="en-US" sz="3600" dirty="0">
                  <a:solidFill>
                    <a:schemeClr val="tx2"/>
                  </a:solidFill>
                </a:endParaRPr>
              </a:p>
              <a:p>
                <a:endParaRPr lang="en-US" sz="3600" dirty="0">
                  <a:solidFill>
                    <a:schemeClr val="tx2"/>
                  </a:solidFill>
                </a:endParaRPr>
              </a:p>
              <a:p>
                <a:endParaRPr lang="en-US" sz="3600" dirty="0">
                  <a:solidFill>
                    <a:schemeClr val="tx2"/>
                  </a:solidFill>
                </a:endParaRPr>
              </a:p>
            </p:txBody>
          </p:sp>
        </mc:Choice>
        <mc:Fallback xmlns="">
          <p:sp>
            <p:nvSpPr>
              <p:cNvPr id="3" name="Text Placeholder 2"/>
              <p:cNvSpPr>
                <a:spLocks noGrp="1" noRot="1" noChangeAspect="1" noMove="1" noResize="1" noEditPoints="1" noAdjustHandles="1" noChangeArrowheads="1" noChangeShapeType="1" noTextEdit="1"/>
              </p:cNvSpPr>
              <p:nvPr>
                <p:ph type="body" sz="quarter" idx="10"/>
              </p:nvPr>
            </p:nvSpPr>
            <p:spPr>
              <a:xfrm>
                <a:off x="276683" y="987071"/>
                <a:ext cx="11669894" cy="7516609"/>
              </a:xfrm>
              <a:blipFill>
                <a:blip r:embed="rId3"/>
                <a:stretch>
                  <a:fillRect l="-1097"/>
                </a:stretch>
              </a:blipFill>
            </p:spPr>
            <p:txBody>
              <a:bodyPr/>
              <a:lstStyle/>
              <a:p>
                <a:r>
                  <a:rPr lang="en-US">
                    <a:noFill/>
                  </a:rPr>
                  <a:t> </a:t>
                </a:r>
              </a:p>
            </p:txBody>
          </p:sp>
        </mc:Fallback>
      </mc:AlternateContent>
    </p:spTree>
    <p:extLst>
      <p:ext uri="{BB962C8B-B14F-4D97-AF65-F5344CB8AC3E}">
        <p14:creationId xmlns:p14="http://schemas.microsoft.com/office/powerpoint/2010/main" val="3943599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regression</a:t>
            </a:r>
          </a:p>
        </p:txBody>
      </p:sp>
      <mc:AlternateContent xmlns:mc="http://schemas.openxmlformats.org/markup-compatibility/2006" xmlns:a14="http://schemas.microsoft.com/office/drawing/2010/main">
        <mc:Choice Requires="a14">
          <p:sp>
            <p:nvSpPr>
              <p:cNvPr id="3" name="Text Placeholder 2"/>
              <p:cNvSpPr>
                <a:spLocks noGrp="1"/>
              </p:cNvSpPr>
              <p:nvPr>
                <p:ph type="body" sz="quarter" idx="10"/>
              </p:nvPr>
            </p:nvSpPr>
            <p:spPr>
              <a:xfrm>
                <a:off x="274320" y="1133827"/>
                <a:ext cx="11669894" cy="6206699"/>
              </a:xfrm>
            </p:spPr>
            <p:txBody>
              <a:bodyPr/>
              <a:lstStyle/>
              <a:p>
                <a:endParaRPr lang="en-US" sz="2000" dirty="0">
                  <a:solidFill>
                    <a:schemeClr val="tx1"/>
                  </a:solidFill>
                  <a:latin typeface="+mn-lt"/>
                </a:endParaRPr>
              </a:p>
              <a:p>
                <a:r>
                  <a:rPr lang="en-US" sz="2800" dirty="0">
                    <a:solidFill>
                      <a:schemeClr val="tx1"/>
                    </a:solidFill>
                  </a:rPr>
                  <a:t>Linear regression allows you to use non-linear functions of the features, provided they enter the function as an additive term, with weight </a:t>
                </a:r>
                <a14:m>
                  <m:oMath xmlns:m="http://schemas.openxmlformats.org/officeDocument/2006/math">
                    <m:r>
                      <a:rPr lang="en-US" sz="2800" b="0" i="1" smtClean="0">
                        <a:solidFill>
                          <a:schemeClr val="tx1"/>
                        </a:solidFill>
                        <a:latin typeface="Cambria Math" panose="02040503050406030204" pitchFamily="18" charset="0"/>
                      </a:rPr>
                      <m:t>𝛽</m:t>
                    </m:r>
                  </m:oMath>
                </a14:m>
                <a:endParaRPr lang="en-US" sz="2800" b="0" dirty="0">
                  <a:solidFill>
                    <a:schemeClr val="tx1"/>
                  </a:solidFill>
                </a:endParaRPr>
              </a:p>
              <a:p>
                <a:endParaRPr lang="en-US" sz="3600" dirty="0">
                  <a:solidFill>
                    <a:schemeClr val="tx2"/>
                  </a:solidFill>
                </a:endParaRPr>
              </a:p>
              <a:p>
                <a:pPr/>
                <a14:m>
                  <m:oMathPara xmlns:m="http://schemas.openxmlformats.org/officeDocument/2006/math">
                    <m:oMathParaPr>
                      <m:jc m:val="left"/>
                    </m:oMathParaPr>
                    <m:oMath xmlns:m="http://schemas.openxmlformats.org/officeDocument/2006/math">
                      <m:sSub>
                        <m:sSubPr>
                          <m:ctrlPr>
                            <a:rPr lang="en-US" sz="3600" b="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𝑦</m:t>
                          </m:r>
                        </m:e>
                        <m:sub>
                          <m:r>
                            <a:rPr lang="en-US" sz="3600" b="0" i="1" smtClean="0">
                              <a:solidFill>
                                <a:schemeClr val="tx1"/>
                              </a:solidFill>
                              <a:latin typeface="Cambria Math" panose="02040503050406030204" pitchFamily="18" charset="0"/>
                            </a:rPr>
                            <m:t>𝑖</m:t>
                          </m:r>
                        </m:sub>
                      </m:sSub>
                      <m:r>
                        <a:rPr lang="en-US" sz="3600" b="0" i="1" smtClean="0">
                          <a:solidFill>
                            <a:schemeClr val="tx1"/>
                          </a:solidFill>
                          <a:latin typeface="Cambria Math" panose="02040503050406030204" pitchFamily="18" charset="0"/>
                        </a:rPr>
                        <m:t>=</m:t>
                      </m:r>
                      <m:r>
                        <a:rPr lang="en-US" sz="3600" b="0" i="1" smtClean="0">
                          <a:solidFill>
                            <a:schemeClr val="tx1"/>
                          </a:solidFill>
                          <a:latin typeface="Cambria Math" panose="02040503050406030204" pitchFamily="18" charset="0"/>
                        </a:rPr>
                        <m:t>𝛼</m:t>
                      </m:r>
                      <m:r>
                        <a:rPr lang="en-US" sz="3600" b="0" i="1" smtClean="0">
                          <a:solidFill>
                            <a:schemeClr val="tx1"/>
                          </a:solidFill>
                          <a:latin typeface="Cambria Math" panose="02040503050406030204" pitchFamily="18" charset="0"/>
                        </a:rPr>
                        <m:t>+</m:t>
                      </m:r>
                      <m:sSub>
                        <m:sSubPr>
                          <m:ctrlPr>
                            <a:rPr lang="en-US" sz="3600" b="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𝛽</m:t>
                          </m:r>
                        </m:e>
                        <m:sub>
                          <m:r>
                            <a:rPr lang="en-US" sz="3600" b="0" i="1" smtClean="0">
                              <a:solidFill>
                                <a:schemeClr val="tx1"/>
                              </a:solidFill>
                              <a:latin typeface="Cambria Math" panose="02040503050406030204" pitchFamily="18" charset="0"/>
                            </a:rPr>
                            <m:t>1</m:t>
                          </m:r>
                        </m:sub>
                      </m:sSub>
                      <m:sSub>
                        <m:sSubPr>
                          <m:ctrlPr>
                            <a:rPr lang="en-US" sz="3600" b="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𝑔</m:t>
                          </m:r>
                        </m:e>
                        <m:sub>
                          <m:r>
                            <a:rPr lang="en-US" sz="3600" b="0" i="1" smtClean="0">
                              <a:solidFill>
                                <a:schemeClr val="tx1"/>
                              </a:solidFill>
                              <a:latin typeface="Cambria Math" panose="02040503050406030204" pitchFamily="18" charset="0"/>
                            </a:rPr>
                            <m:t>1</m:t>
                          </m:r>
                        </m:sub>
                      </m:sSub>
                      <m:d>
                        <m:dPr>
                          <m:ctrlPr>
                            <a:rPr lang="en-US" sz="3600" b="0" i="1" smtClean="0">
                              <a:solidFill>
                                <a:schemeClr val="tx1"/>
                              </a:solidFill>
                              <a:latin typeface="Cambria Math" panose="02040503050406030204" pitchFamily="18" charset="0"/>
                            </a:rPr>
                          </m:ctrlPr>
                        </m:dPr>
                        <m:e>
                          <m:sSub>
                            <m:sSubPr>
                              <m:ctrlPr>
                                <a:rPr lang="en-US" sz="3600" b="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𝑥</m:t>
                              </m:r>
                            </m:e>
                            <m:sub>
                              <m:r>
                                <a:rPr lang="en-US" sz="3600" b="0" i="1" smtClean="0">
                                  <a:solidFill>
                                    <a:schemeClr val="tx1"/>
                                  </a:solidFill>
                                  <a:latin typeface="Cambria Math" panose="02040503050406030204" pitchFamily="18" charset="0"/>
                                </a:rPr>
                                <m:t>𝑖</m:t>
                              </m:r>
                              <m:r>
                                <a:rPr lang="en-US" sz="3600" b="0" i="1" smtClean="0">
                                  <a:solidFill>
                                    <a:schemeClr val="tx1"/>
                                  </a:solidFill>
                                  <a:latin typeface="Cambria Math" panose="02040503050406030204" pitchFamily="18" charset="0"/>
                                </a:rPr>
                                <m:t>,1</m:t>
                              </m:r>
                            </m:sub>
                          </m:sSub>
                        </m:e>
                      </m:d>
                      <m:r>
                        <a:rPr lang="en-US" sz="3600" b="0" i="1" smtClean="0">
                          <a:solidFill>
                            <a:schemeClr val="tx1"/>
                          </a:solidFill>
                          <a:latin typeface="Cambria Math" panose="02040503050406030204" pitchFamily="18" charset="0"/>
                        </a:rPr>
                        <m:t>+…+</m:t>
                      </m:r>
                      <m:sSub>
                        <m:sSubPr>
                          <m:ctrlPr>
                            <a:rPr lang="en-US" sz="3600" b="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𝛽</m:t>
                          </m:r>
                        </m:e>
                        <m:sub>
                          <m:r>
                            <a:rPr lang="en-US" sz="3600" b="0" i="1" smtClean="0">
                              <a:solidFill>
                                <a:schemeClr val="tx1"/>
                              </a:solidFill>
                              <a:latin typeface="Cambria Math" panose="02040503050406030204" pitchFamily="18" charset="0"/>
                            </a:rPr>
                            <m:t>𝑝</m:t>
                          </m:r>
                        </m:sub>
                      </m:sSub>
                      <m:sSub>
                        <m:sSubPr>
                          <m:ctrlPr>
                            <a:rPr lang="en-US" sz="3600" b="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𝑔</m:t>
                          </m:r>
                        </m:e>
                        <m:sub>
                          <m:r>
                            <a:rPr lang="en-US" sz="3600" b="0" i="1" smtClean="0">
                              <a:solidFill>
                                <a:schemeClr val="tx1"/>
                              </a:solidFill>
                              <a:latin typeface="Cambria Math" panose="02040503050406030204" pitchFamily="18" charset="0"/>
                            </a:rPr>
                            <m:t>𝑝</m:t>
                          </m:r>
                        </m:sub>
                      </m:sSub>
                      <m:r>
                        <a:rPr lang="en-US" sz="3600" b="0" i="1" smtClean="0">
                          <a:solidFill>
                            <a:schemeClr val="tx1"/>
                          </a:solidFill>
                          <a:latin typeface="Cambria Math" panose="02040503050406030204" pitchFamily="18" charset="0"/>
                          <a:ea typeface="Cambria Math" panose="02040503050406030204" pitchFamily="18" charset="0"/>
                        </a:rPr>
                        <m:t>(</m:t>
                      </m:r>
                      <m:sSub>
                        <m:sSubPr>
                          <m:ctrlPr>
                            <a:rPr lang="en-US" sz="3600" b="0" i="1" smtClean="0">
                              <a:solidFill>
                                <a:schemeClr val="tx1"/>
                              </a:solidFill>
                              <a:latin typeface="Cambria Math" panose="02040503050406030204" pitchFamily="18" charset="0"/>
                              <a:ea typeface="Cambria Math" panose="02040503050406030204" pitchFamily="18" charset="0"/>
                            </a:rPr>
                          </m:ctrlPr>
                        </m:sSubPr>
                        <m:e>
                          <m:r>
                            <a:rPr lang="en-US" sz="3600" b="0" i="1" smtClean="0">
                              <a:solidFill>
                                <a:schemeClr val="tx1"/>
                              </a:solidFill>
                              <a:latin typeface="Cambria Math" panose="02040503050406030204" pitchFamily="18" charset="0"/>
                              <a:ea typeface="Cambria Math" panose="02040503050406030204" pitchFamily="18" charset="0"/>
                            </a:rPr>
                            <m:t>𝑥</m:t>
                          </m:r>
                        </m:e>
                        <m:sub>
                          <m:r>
                            <a:rPr lang="en-US" sz="3600" b="0" i="1" smtClean="0">
                              <a:solidFill>
                                <a:schemeClr val="tx1"/>
                              </a:solidFill>
                              <a:latin typeface="Cambria Math" panose="02040503050406030204" pitchFamily="18" charset="0"/>
                              <a:ea typeface="Cambria Math" panose="02040503050406030204" pitchFamily="18" charset="0"/>
                            </a:rPr>
                            <m:t>𝑖</m:t>
                          </m:r>
                          <m:r>
                            <a:rPr lang="en-US" sz="3600" b="0" i="1" smtClean="0">
                              <a:solidFill>
                                <a:schemeClr val="tx1"/>
                              </a:solidFill>
                              <a:latin typeface="Cambria Math" panose="02040503050406030204" pitchFamily="18" charset="0"/>
                              <a:ea typeface="Cambria Math" panose="02040503050406030204" pitchFamily="18" charset="0"/>
                            </a:rPr>
                            <m:t>,</m:t>
                          </m:r>
                          <m:r>
                            <a:rPr lang="en-US" sz="3600" b="0" i="1" smtClean="0">
                              <a:solidFill>
                                <a:schemeClr val="tx1"/>
                              </a:solidFill>
                              <a:latin typeface="Cambria Math" panose="02040503050406030204" pitchFamily="18" charset="0"/>
                              <a:ea typeface="Cambria Math" panose="02040503050406030204" pitchFamily="18" charset="0"/>
                            </a:rPr>
                            <m:t>𝑝</m:t>
                          </m:r>
                        </m:sub>
                      </m:sSub>
                      <m:r>
                        <a:rPr lang="en-US" sz="3600" b="0" i="1" smtClean="0">
                          <a:solidFill>
                            <a:schemeClr val="tx1"/>
                          </a:solidFill>
                          <a:latin typeface="Cambria Math" panose="02040503050406030204" pitchFamily="18" charset="0"/>
                          <a:ea typeface="Cambria Math" panose="02040503050406030204" pitchFamily="18" charset="0"/>
                        </a:rPr>
                        <m:t>)+ </m:t>
                      </m:r>
                      <m:sSub>
                        <m:sSubPr>
                          <m:ctrlPr>
                            <a:rPr lang="en-US" sz="3600" b="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𝜖</m:t>
                          </m:r>
                        </m:e>
                        <m:sub>
                          <m:r>
                            <a:rPr lang="en-US" sz="3600" b="0" i="1" smtClean="0">
                              <a:solidFill>
                                <a:schemeClr val="tx1"/>
                              </a:solidFill>
                              <a:latin typeface="Cambria Math" panose="02040503050406030204" pitchFamily="18" charset="0"/>
                            </a:rPr>
                            <m:t>𝑖</m:t>
                          </m:r>
                        </m:sub>
                      </m:sSub>
                    </m:oMath>
                  </m:oMathPara>
                </a14:m>
                <a:endParaRPr lang="en-US" sz="3600" dirty="0">
                  <a:solidFill>
                    <a:schemeClr val="tx1"/>
                  </a:solidFill>
                </a:endParaRPr>
              </a:p>
              <a:p>
                <a:endParaRPr lang="en-US" sz="2800" dirty="0">
                  <a:solidFill>
                    <a:schemeClr val="tx1"/>
                  </a:solidFill>
                </a:endParaRPr>
              </a:p>
              <a:p>
                <a:r>
                  <a:rPr lang="en-US" sz="2800" dirty="0">
                    <a:solidFill>
                      <a:schemeClr val="tx1"/>
                    </a:solidFill>
                  </a:rPr>
                  <a:t>The simplest example is where all features simply enter without any transformations</a:t>
                </a:r>
              </a:p>
              <a:p>
                <a:endParaRPr lang="en-US" sz="3600" dirty="0">
                  <a:solidFill>
                    <a:schemeClr val="tx1"/>
                  </a:solidFill>
                </a:endParaRPr>
              </a:p>
              <a:p>
                <a:pPr/>
                <a14:m>
                  <m:oMathPara xmlns:m="http://schemas.openxmlformats.org/officeDocument/2006/math">
                    <m:oMathParaPr>
                      <m:jc m:val="left"/>
                    </m:oMathParaPr>
                    <m:oMath xmlns:m="http://schemas.openxmlformats.org/officeDocument/2006/math">
                      <m:sSub>
                        <m:sSubPr>
                          <m:ctrlPr>
                            <a:rPr lang="en-US" sz="3600" i="1">
                              <a:solidFill>
                                <a:schemeClr val="tx1"/>
                              </a:solidFill>
                              <a:latin typeface="Cambria Math" panose="02040503050406030204" pitchFamily="18" charset="0"/>
                            </a:rPr>
                          </m:ctrlPr>
                        </m:sSubPr>
                        <m:e>
                          <m:r>
                            <a:rPr lang="en-US" sz="3600" i="1">
                              <a:solidFill>
                                <a:schemeClr val="tx1"/>
                              </a:solidFill>
                              <a:latin typeface="Cambria Math" panose="02040503050406030204" pitchFamily="18" charset="0"/>
                            </a:rPr>
                            <m:t>𝑦</m:t>
                          </m:r>
                        </m:e>
                        <m:sub>
                          <m:r>
                            <a:rPr lang="en-US" sz="3600" i="1">
                              <a:solidFill>
                                <a:schemeClr val="tx1"/>
                              </a:solidFill>
                              <a:latin typeface="Cambria Math" panose="02040503050406030204" pitchFamily="18" charset="0"/>
                            </a:rPr>
                            <m:t>𝑖</m:t>
                          </m:r>
                        </m:sub>
                      </m:sSub>
                      <m:r>
                        <a:rPr lang="en-US" sz="3600" i="1">
                          <a:solidFill>
                            <a:schemeClr val="tx1"/>
                          </a:solidFill>
                          <a:latin typeface="Cambria Math" panose="02040503050406030204" pitchFamily="18" charset="0"/>
                        </a:rPr>
                        <m:t>=</m:t>
                      </m:r>
                      <m:r>
                        <a:rPr lang="en-US" sz="3600" i="1">
                          <a:solidFill>
                            <a:schemeClr val="tx1"/>
                          </a:solidFill>
                          <a:latin typeface="Cambria Math" panose="02040503050406030204" pitchFamily="18" charset="0"/>
                        </a:rPr>
                        <m:t>𝛼</m:t>
                      </m:r>
                      <m:r>
                        <a:rPr lang="en-US" sz="3600" i="1">
                          <a:solidFill>
                            <a:schemeClr val="tx1"/>
                          </a:solidFill>
                          <a:latin typeface="Cambria Math" panose="02040503050406030204" pitchFamily="18" charset="0"/>
                        </a:rPr>
                        <m:t>+</m:t>
                      </m:r>
                      <m:sSub>
                        <m:sSubPr>
                          <m:ctrlPr>
                            <a:rPr lang="en-US" sz="3600" i="1">
                              <a:solidFill>
                                <a:schemeClr val="tx1"/>
                              </a:solidFill>
                              <a:latin typeface="Cambria Math" panose="02040503050406030204" pitchFamily="18" charset="0"/>
                            </a:rPr>
                          </m:ctrlPr>
                        </m:sSubPr>
                        <m:e>
                          <m:r>
                            <a:rPr lang="en-US" sz="3600" i="1">
                              <a:solidFill>
                                <a:schemeClr val="tx1"/>
                              </a:solidFill>
                              <a:latin typeface="Cambria Math" panose="02040503050406030204" pitchFamily="18" charset="0"/>
                            </a:rPr>
                            <m:t>𝛽</m:t>
                          </m:r>
                        </m:e>
                        <m:sub>
                          <m:r>
                            <a:rPr lang="en-US" sz="3600" i="1">
                              <a:solidFill>
                                <a:schemeClr val="tx1"/>
                              </a:solidFill>
                              <a:latin typeface="Cambria Math" panose="02040503050406030204" pitchFamily="18" charset="0"/>
                            </a:rPr>
                            <m:t>1</m:t>
                          </m:r>
                        </m:sub>
                      </m:sSub>
                      <m:sSub>
                        <m:sSubPr>
                          <m:ctrlPr>
                            <a:rPr lang="en-US" sz="3600" i="1">
                              <a:solidFill>
                                <a:schemeClr val="tx1"/>
                              </a:solidFill>
                              <a:latin typeface="Cambria Math" panose="02040503050406030204" pitchFamily="18" charset="0"/>
                            </a:rPr>
                          </m:ctrlPr>
                        </m:sSubPr>
                        <m:e>
                          <m:r>
                            <a:rPr lang="en-US" sz="3600" i="1">
                              <a:solidFill>
                                <a:schemeClr val="tx1"/>
                              </a:solidFill>
                              <a:latin typeface="Cambria Math" panose="02040503050406030204" pitchFamily="18" charset="0"/>
                            </a:rPr>
                            <m:t>𝑥</m:t>
                          </m:r>
                        </m:e>
                        <m:sub>
                          <m:r>
                            <a:rPr lang="en-US" sz="3600" i="1">
                              <a:solidFill>
                                <a:schemeClr val="tx1"/>
                              </a:solidFill>
                              <a:latin typeface="Cambria Math" panose="02040503050406030204" pitchFamily="18" charset="0"/>
                            </a:rPr>
                            <m:t>𝑖</m:t>
                          </m:r>
                          <m:r>
                            <a:rPr lang="en-US" sz="3600" i="1">
                              <a:solidFill>
                                <a:schemeClr val="tx1"/>
                              </a:solidFill>
                              <a:latin typeface="Cambria Math" panose="02040503050406030204" pitchFamily="18" charset="0"/>
                            </a:rPr>
                            <m:t>,1</m:t>
                          </m:r>
                        </m:sub>
                      </m:sSub>
                      <m:r>
                        <a:rPr lang="en-US" sz="3600" i="1">
                          <a:solidFill>
                            <a:schemeClr val="tx1"/>
                          </a:solidFill>
                          <a:latin typeface="Cambria Math" panose="02040503050406030204" pitchFamily="18" charset="0"/>
                        </a:rPr>
                        <m:t>+…+</m:t>
                      </m:r>
                      <m:sSub>
                        <m:sSubPr>
                          <m:ctrlPr>
                            <a:rPr lang="en-US" sz="3600" i="1">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𝛽</m:t>
                          </m:r>
                        </m:e>
                        <m:sub>
                          <m:r>
                            <a:rPr lang="en-US" sz="3600" i="1">
                              <a:solidFill>
                                <a:schemeClr val="tx1"/>
                              </a:solidFill>
                              <a:latin typeface="Cambria Math" panose="02040503050406030204" pitchFamily="18" charset="0"/>
                            </a:rPr>
                            <m:t>𝑝</m:t>
                          </m:r>
                        </m:sub>
                      </m:sSub>
                      <m:sSub>
                        <m:sSubPr>
                          <m:ctrlPr>
                            <a:rPr lang="en-US" sz="3600" i="1">
                              <a:solidFill>
                                <a:schemeClr val="tx1"/>
                              </a:solidFill>
                              <a:latin typeface="Cambria Math" panose="02040503050406030204" pitchFamily="18" charset="0"/>
                            </a:rPr>
                          </m:ctrlPr>
                        </m:sSubPr>
                        <m:e>
                          <m:r>
                            <a:rPr lang="en-US" sz="3600" i="1">
                              <a:solidFill>
                                <a:schemeClr val="tx1"/>
                              </a:solidFill>
                              <a:latin typeface="Cambria Math" panose="02040503050406030204" pitchFamily="18" charset="0"/>
                            </a:rPr>
                            <m:t>𝑥</m:t>
                          </m:r>
                        </m:e>
                        <m:sub>
                          <m:r>
                            <a:rPr lang="en-US" sz="3600" i="1">
                              <a:solidFill>
                                <a:schemeClr val="tx1"/>
                              </a:solidFill>
                              <a:latin typeface="Cambria Math" panose="02040503050406030204" pitchFamily="18" charset="0"/>
                            </a:rPr>
                            <m:t>𝑖</m:t>
                          </m:r>
                          <m:r>
                            <a:rPr lang="en-US" sz="3600" i="1">
                              <a:solidFill>
                                <a:schemeClr val="tx1"/>
                              </a:solidFill>
                              <a:latin typeface="Cambria Math" panose="02040503050406030204" pitchFamily="18" charset="0"/>
                            </a:rPr>
                            <m:t>,</m:t>
                          </m:r>
                          <m:r>
                            <a:rPr lang="en-US" sz="3600" b="0" i="1" smtClean="0">
                              <a:solidFill>
                                <a:schemeClr val="tx1"/>
                              </a:solidFill>
                              <a:latin typeface="Cambria Math" panose="02040503050406030204" pitchFamily="18" charset="0"/>
                            </a:rPr>
                            <m:t>𝑝</m:t>
                          </m:r>
                        </m:sub>
                      </m:sSub>
                      <m:sSub>
                        <m:sSubPr>
                          <m:ctrlPr>
                            <a:rPr lang="en-US" sz="3600" i="1">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 </m:t>
                          </m:r>
                          <m:r>
                            <a:rPr lang="en-US" sz="3600" i="1">
                              <a:solidFill>
                                <a:schemeClr val="tx1"/>
                              </a:solidFill>
                              <a:latin typeface="Cambria Math" panose="02040503050406030204" pitchFamily="18" charset="0"/>
                            </a:rPr>
                            <m:t>𝜖</m:t>
                          </m:r>
                        </m:e>
                        <m:sub>
                          <m:r>
                            <a:rPr lang="en-US" sz="3600" i="1">
                              <a:solidFill>
                                <a:schemeClr val="tx1"/>
                              </a:solidFill>
                              <a:latin typeface="Cambria Math" panose="02040503050406030204" pitchFamily="18" charset="0"/>
                            </a:rPr>
                            <m:t>𝑖</m:t>
                          </m:r>
                        </m:sub>
                      </m:sSub>
                    </m:oMath>
                  </m:oMathPara>
                </a14:m>
                <a:endParaRPr lang="en-US" sz="3600" dirty="0">
                  <a:solidFill>
                    <a:schemeClr val="tx1"/>
                  </a:solidFill>
                </a:endParaRPr>
              </a:p>
              <a:p>
                <a:endParaRPr lang="en-US" sz="3600" dirty="0">
                  <a:solidFill>
                    <a:schemeClr val="tx1"/>
                  </a:solidFill>
                </a:endParaRPr>
              </a:p>
              <a:p>
                <a:endParaRPr lang="en-US" sz="3600" dirty="0">
                  <a:solidFill>
                    <a:schemeClr val="tx2"/>
                  </a:solidFill>
                </a:endParaRPr>
              </a:p>
            </p:txBody>
          </p:sp>
        </mc:Choice>
        <mc:Fallback xmlns="">
          <p:sp>
            <p:nvSpPr>
              <p:cNvPr id="3" name="Text Placeholder 2"/>
              <p:cNvSpPr>
                <a:spLocks noGrp="1" noRot="1" noChangeAspect="1" noMove="1" noResize="1" noEditPoints="1" noAdjustHandles="1" noChangeArrowheads="1" noChangeShapeType="1" noTextEdit="1"/>
              </p:cNvSpPr>
              <p:nvPr>
                <p:ph type="body" sz="quarter" idx="10"/>
              </p:nvPr>
            </p:nvSpPr>
            <p:spPr>
              <a:xfrm>
                <a:off x="274320" y="1133827"/>
                <a:ext cx="11669894" cy="6206699"/>
              </a:xfrm>
              <a:blipFill rotWithShape="0">
                <a:blip r:embed="rId3"/>
                <a:stretch>
                  <a:fillRect l="-575"/>
                </a:stretch>
              </a:blipFill>
            </p:spPr>
            <p:txBody>
              <a:bodyPr/>
              <a:lstStyle/>
              <a:p>
                <a:r>
                  <a:rPr lang="en-US">
                    <a:noFill/>
                  </a:rPr>
                  <a:t> </a:t>
                </a:r>
              </a:p>
            </p:txBody>
          </p:sp>
        </mc:Fallback>
      </mc:AlternateContent>
    </p:spTree>
    <p:extLst>
      <p:ext uri="{BB962C8B-B14F-4D97-AF65-F5344CB8AC3E}">
        <p14:creationId xmlns:p14="http://schemas.microsoft.com/office/powerpoint/2010/main" val="3907600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regression</a:t>
            </a:r>
          </a:p>
        </p:txBody>
      </p:sp>
      <mc:AlternateContent xmlns:mc="http://schemas.openxmlformats.org/markup-compatibility/2006" xmlns:a14="http://schemas.microsoft.com/office/drawing/2010/main">
        <mc:Choice Requires="a14">
          <p:sp>
            <p:nvSpPr>
              <p:cNvPr id="3" name="Text Placeholder 2"/>
              <p:cNvSpPr>
                <a:spLocks noGrp="1"/>
              </p:cNvSpPr>
              <p:nvPr>
                <p:ph type="body" sz="quarter" idx="10"/>
              </p:nvPr>
            </p:nvSpPr>
            <p:spPr>
              <a:xfrm>
                <a:off x="276683" y="987071"/>
                <a:ext cx="11669894" cy="2826928"/>
              </a:xfrm>
            </p:spPr>
            <p:txBody>
              <a:bodyPr/>
              <a:lstStyle/>
              <a:p>
                <a:endParaRPr lang="en-US" sz="2000" dirty="0">
                  <a:solidFill>
                    <a:schemeClr val="tx1"/>
                  </a:solidFill>
                  <a:latin typeface="+mn-lt"/>
                </a:endParaRPr>
              </a:p>
              <a:p>
                <a:endParaRPr lang="en-US" sz="3600" dirty="0">
                  <a:solidFill>
                    <a:schemeClr val="tx2"/>
                  </a:solidFill>
                </a:endParaRPr>
              </a:p>
              <a:p>
                <a:pPr/>
                <a14:m>
                  <m:oMathPara xmlns:m="http://schemas.openxmlformats.org/officeDocument/2006/math">
                    <m:oMathParaPr>
                      <m:jc m:val="left"/>
                    </m:oMathParaPr>
                    <m:oMath xmlns:m="http://schemas.openxmlformats.org/officeDocument/2006/math">
                      <m:sSub>
                        <m:sSubPr>
                          <m:ctrlPr>
                            <a:rPr lang="en-US" sz="3600" i="1">
                              <a:solidFill>
                                <a:schemeClr val="tx1"/>
                              </a:solidFill>
                              <a:latin typeface="Cambria Math" panose="02040503050406030204" pitchFamily="18" charset="0"/>
                            </a:rPr>
                          </m:ctrlPr>
                        </m:sSubPr>
                        <m:e>
                          <m:r>
                            <a:rPr lang="en-US" sz="3600" i="1">
                              <a:solidFill>
                                <a:schemeClr val="tx1"/>
                              </a:solidFill>
                              <a:latin typeface="Cambria Math" panose="02040503050406030204" pitchFamily="18" charset="0"/>
                            </a:rPr>
                            <m:t>𝑦</m:t>
                          </m:r>
                        </m:e>
                        <m:sub>
                          <m:r>
                            <a:rPr lang="en-US" sz="3600" i="1">
                              <a:solidFill>
                                <a:schemeClr val="tx1"/>
                              </a:solidFill>
                              <a:latin typeface="Cambria Math" panose="02040503050406030204" pitchFamily="18" charset="0"/>
                            </a:rPr>
                            <m:t>𝑖</m:t>
                          </m:r>
                        </m:sub>
                      </m:sSub>
                      <m:r>
                        <a:rPr lang="en-US" sz="3600" i="1">
                          <a:solidFill>
                            <a:schemeClr val="tx1"/>
                          </a:solidFill>
                          <a:latin typeface="Cambria Math" panose="02040503050406030204" pitchFamily="18" charset="0"/>
                        </a:rPr>
                        <m:t>=</m:t>
                      </m:r>
                      <m:r>
                        <a:rPr lang="en-US" sz="3600" i="1">
                          <a:solidFill>
                            <a:schemeClr val="tx1"/>
                          </a:solidFill>
                          <a:latin typeface="Cambria Math" panose="02040503050406030204" pitchFamily="18" charset="0"/>
                        </a:rPr>
                        <m:t>𝛼</m:t>
                      </m:r>
                      <m:r>
                        <a:rPr lang="en-US" sz="3600" i="1">
                          <a:solidFill>
                            <a:schemeClr val="tx1"/>
                          </a:solidFill>
                          <a:latin typeface="Cambria Math" panose="02040503050406030204" pitchFamily="18" charset="0"/>
                        </a:rPr>
                        <m:t>+</m:t>
                      </m:r>
                      <m:sSub>
                        <m:sSubPr>
                          <m:ctrlPr>
                            <a:rPr lang="en-US" sz="3600" i="1">
                              <a:solidFill>
                                <a:schemeClr val="tx1"/>
                              </a:solidFill>
                              <a:latin typeface="Cambria Math" panose="02040503050406030204" pitchFamily="18" charset="0"/>
                            </a:rPr>
                          </m:ctrlPr>
                        </m:sSubPr>
                        <m:e>
                          <m:r>
                            <a:rPr lang="en-US" sz="3600" i="1">
                              <a:solidFill>
                                <a:schemeClr val="tx1"/>
                              </a:solidFill>
                              <a:latin typeface="Cambria Math" panose="02040503050406030204" pitchFamily="18" charset="0"/>
                            </a:rPr>
                            <m:t>𝛽</m:t>
                          </m:r>
                        </m:e>
                        <m:sub>
                          <m:r>
                            <a:rPr lang="en-US" sz="3600" i="1">
                              <a:solidFill>
                                <a:schemeClr val="tx1"/>
                              </a:solidFill>
                              <a:latin typeface="Cambria Math" panose="02040503050406030204" pitchFamily="18" charset="0"/>
                            </a:rPr>
                            <m:t>1</m:t>
                          </m:r>
                        </m:sub>
                      </m:sSub>
                      <m:sSub>
                        <m:sSubPr>
                          <m:ctrlPr>
                            <a:rPr lang="en-US" sz="3600" i="1">
                              <a:solidFill>
                                <a:schemeClr val="tx1"/>
                              </a:solidFill>
                              <a:latin typeface="Cambria Math" panose="02040503050406030204" pitchFamily="18" charset="0"/>
                            </a:rPr>
                          </m:ctrlPr>
                        </m:sSubPr>
                        <m:e>
                          <m:r>
                            <a:rPr lang="en-US" sz="3600" i="1">
                              <a:solidFill>
                                <a:schemeClr val="tx1"/>
                              </a:solidFill>
                              <a:latin typeface="Cambria Math" panose="02040503050406030204" pitchFamily="18" charset="0"/>
                            </a:rPr>
                            <m:t>𝑥</m:t>
                          </m:r>
                        </m:e>
                        <m:sub>
                          <m:r>
                            <a:rPr lang="en-US" sz="3600" i="1">
                              <a:solidFill>
                                <a:schemeClr val="tx1"/>
                              </a:solidFill>
                              <a:latin typeface="Cambria Math" panose="02040503050406030204" pitchFamily="18" charset="0"/>
                            </a:rPr>
                            <m:t>𝑖</m:t>
                          </m:r>
                        </m:sub>
                      </m:sSub>
                      <m:sSub>
                        <m:sSubPr>
                          <m:ctrlPr>
                            <a:rPr lang="en-US" sz="360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 </m:t>
                          </m:r>
                          <m:r>
                            <a:rPr lang="en-US" sz="3600" i="1">
                              <a:solidFill>
                                <a:schemeClr val="tx1"/>
                              </a:solidFill>
                              <a:latin typeface="Cambria Math" panose="02040503050406030204" pitchFamily="18" charset="0"/>
                            </a:rPr>
                            <m:t>𝜖</m:t>
                          </m:r>
                        </m:e>
                        <m:sub>
                          <m:r>
                            <a:rPr lang="en-US" sz="3600" i="1">
                              <a:solidFill>
                                <a:schemeClr val="tx1"/>
                              </a:solidFill>
                              <a:latin typeface="Cambria Math" panose="02040503050406030204" pitchFamily="18" charset="0"/>
                            </a:rPr>
                            <m:t>𝑖</m:t>
                          </m:r>
                        </m:sub>
                      </m:sSub>
                    </m:oMath>
                  </m:oMathPara>
                </a14:m>
                <a:endParaRPr lang="en-US" sz="3600" dirty="0">
                  <a:solidFill>
                    <a:schemeClr val="tx1"/>
                  </a:solidFill>
                </a:endParaRPr>
              </a:p>
              <a:p>
                <a:endParaRPr lang="en-US" sz="3600" dirty="0">
                  <a:solidFill>
                    <a:schemeClr val="tx1"/>
                  </a:solidFill>
                </a:endParaRPr>
              </a:p>
              <a:p>
                <a:endParaRPr lang="en-US" sz="3600" dirty="0">
                  <a:solidFill>
                    <a:schemeClr val="tx2"/>
                  </a:solidFill>
                </a:endParaRPr>
              </a:p>
            </p:txBody>
          </p:sp>
        </mc:Choice>
        <mc:Fallback xmlns="">
          <p:sp>
            <p:nvSpPr>
              <p:cNvPr id="3" name="Text Placeholder 2"/>
              <p:cNvSpPr>
                <a:spLocks noGrp="1" noRot="1" noChangeAspect="1" noMove="1" noResize="1" noEditPoints="1" noAdjustHandles="1" noChangeArrowheads="1" noChangeShapeType="1" noTextEdit="1"/>
              </p:cNvSpPr>
              <p:nvPr>
                <p:ph type="body" sz="quarter" idx="10"/>
              </p:nvPr>
            </p:nvSpPr>
            <p:spPr>
              <a:xfrm>
                <a:off x="276683" y="987071"/>
                <a:ext cx="11669894" cy="2826928"/>
              </a:xfrm>
              <a:blipFill rotWithShape="0">
                <a:blip r:embed="rId3"/>
                <a:stretch>
                  <a:fillRect/>
                </a:stretch>
              </a:blipFill>
            </p:spPr>
            <p:txBody>
              <a:bodyPr/>
              <a:lstStyle/>
              <a:p>
                <a:r>
                  <a:rPr lang="en-US">
                    <a:noFill/>
                  </a:rPr>
                  <a:t> </a:t>
                </a:r>
              </a:p>
            </p:txBody>
          </p:sp>
        </mc:Fallback>
      </mc:AlternateContent>
      <p:pic>
        <p:nvPicPr>
          <p:cNvPr id="4" name="Picture 3"/>
          <p:cNvPicPr>
            <a:picLocks noChangeAspect="1"/>
          </p:cNvPicPr>
          <p:nvPr/>
        </p:nvPicPr>
        <p:blipFill>
          <a:blip r:embed="rId4"/>
          <a:stretch>
            <a:fillRect/>
          </a:stretch>
        </p:blipFill>
        <p:spPr>
          <a:xfrm>
            <a:off x="5588853" y="498980"/>
            <a:ext cx="5182979" cy="5808062"/>
          </a:xfrm>
          <a:prstGeom prst="rect">
            <a:avLst/>
          </a:prstGeom>
        </p:spPr>
      </p:pic>
      <mc:AlternateContent xmlns:mc="http://schemas.openxmlformats.org/markup-compatibility/2006" xmlns:a14="http://schemas.microsoft.com/office/drawing/2010/main">
        <mc:Choice Requires="a14">
          <p:sp>
            <p:nvSpPr>
              <p:cNvPr id="5" name="TextBox 4"/>
              <p:cNvSpPr txBox="1"/>
              <p:nvPr/>
            </p:nvSpPr>
            <p:spPr>
              <a:xfrm>
                <a:off x="274320" y="2803490"/>
                <a:ext cx="5342709" cy="4081117"/>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A linear function tends to underestimate for medium-high education  </a:t>
                </a:r>
              </a:p>
              <a:p>
                <a:pPr>
                  <a:lnSpc>
                    <a:spcPct val="90000"/>
                  </a:lnSpc>
                  <a:spcAft>
                    <a:spcPts val="600"/>
                  </a:spcAft>
                </a:pPr>
                <a:endParaRPr lang="en-US" sz="2400" dirty="0">
                  <a:gradFill>
                    <a:gsLst>
                      <a:gs pos="2917">
                        <a:schemeClr val="tx1"/>
                      </a:gs>
                      <a:gs pos="30000">
                        <a:schemeClr val="tx1"/>
                      </a:gs>
                    </a:gsLst>
                    <a:lin ang="5400000" scaled="0"/>
                  </a:gradFill>
                </a:endParaRPr>
              </a:p>
              <a:p>
                <a:pPr>
                  <a:lnSpc>
                    <a:spcPct val="90000"/>
                  </a:lnSpc>
                  <a:spcAft>
                    <a:spcPts val="600"/>
                  </a:spcAft>
                </a:pPr>
                <a:endParaRPr lang="en-US" sz="2400" dirty="0">
                  <a:gradFill>
                    <a:gsLst>
                      <a:gs pos="2917">
                        <a:schemeClr val="tx1"/>
                      </a:gs>
                      <a:gs pos="30000">
                        <a:schemeClr val="tx1"/>
                      </a:gs>
                    </a:gsLst>
                    <a:lin ang="5400000" scaled="0"/>
                  </a:gradFill>
                </a:endParaRPr>
              </a:p>
              <a:p>
                <a:pPr>
                  <a:lnSpc>
                    <a:spcPct val="90000"/>
                  </a:lnSpc>
                  <a:spcAft>
                    <a:spcPts val="600"/>
                  </a:spcAft>
                </a:pPr>
                <a:r>
                  <a:rPr lang="en-US" sz="2400" dirty="0">
                    <a:gradFill>
                      <a:gsLst>
                        <a:gs pos="2917">
                          <a:schemeClr val="tx1"/>
                        </a:gs>
                        <a:gs pos="30000">
                          <a:schemeClr val="tx1"/>
                        </a:gs>
                      </a:gsLst>
                      <a:lin ang="5400000" scaled="0"/>
                    </a:gradFill>
                  </a:rPr>
                  <a:t>And overestimate income for low education </a:t>
                </a:r>
              </a:p>
              <a:p>
                <a:pPr>
                  <a:lnSpc>
                    <a:spcPct val="90000"/>
                  </a:lnSpc>
                  <a:spcAft>
                    <a:spcPts val="600"/>
                  </a:spcAft>
                </a:pPr>
                <a:endParaRPr lang="en-US" sz="2400" dirty="0">
                  <a:gradFill>
                    <a:gsLst>
                      <a:gs pos="2917">
                        <a:schemeClr val="tx1"/>
                      </a:gs>
                      <a:gs pos="30000">
                        <a:schemeClr val="tx1"/>
                      </a:gs>
                    </a:gsLst>
                    <a:lin ang="5400000" scaled="0"/>
                  </a:gradFill>
                </a:endParaRPr>
              </a:p>
              <a:p>
                <a:pPr>
                  <a:lnSpc>
                    <a:spcPct val="90000"/>
                  </a:lnSpc>
                  <a:spcAft>
                    <a:spcPts val="600"/>
                  </a:spcAft>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  </m:t>
                      </m:r>
                    </m:oMath>
                  </m:oMathPara>
                </a14:m>
                <a:endParaRPr lang="en-US" sz="2400" dirty="0">
                  <a:gradFill>
                    <a:gsLst>
                      <a:gs pos="2917">
                        <a:schemeClr val="tx1"/>
                      </a:gs>
                      <a:gs pos="30000">
                        <a:schemeClr val="tx1"/>
                      </a:gs>
                    </a:gsLst>
                    <a:lin ang="5400000" scaled="0"/>
                  </a:gradFill>
                </a:endParaRPr>
              </a:p>
              <a:p>
                <a:pPr>
                  <a:lnSpc>
                    <a:spcPct val="90000"/>
                  </a:lnSpc>
                  <a:spcAft>
                    <a:spcPts val="600"/>
                  </a:spcAft>
                </a:pPr>
                <a:endParaRPr lang="en-US" sz="2400" dirty="0">
                  <a:gradFill>
                    <a:gsLst>
                      <a:gs pos="2917">
                        <a:schemeClr val="tx1"/>
                      </a:gs>
                      <a:gs pos="30000">
                        <a:schemeClr val="tx1"/>
                      </a:gs>
                    </a:gsLst>
                    <a:lin ang="5400000" scaled="0"/>
                  </a:gradFill>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274320" y="2803490"/>
                <a:ext cx="5342709" cy="4081117"/>
              </a:xfrm>
              <a:prstGeom prst="rect">
                <a:avLst/>
              </a:prstGeom>
              <a:blipFill rotWithShape="0">
                <a:blip r:embed="rId5"/>
                <a:stretch>
                  <a:fillRect/>
                </a:stretch>
              </a:blipFill>
            </p:spPr>
            <p:txBody>
              <a:bodyPr/>
              <a:lstStyle/>
              <a:p>
                <a:r>
                  <a:rPr lang="en-US">
                    <a:noFill/>
                  </a:rPr>
                  <a:t> </a:t>
                </a:r>
              </a:p>
            </p:txBody>
          </p:sp>
        </mc:Fallback>
      </mc:AlternateContent>
      <p:cxnSp>
        <p:nvCxnSpPr>
          <p:cNvPr id="7" name="Straight Connector 6"/>
          <p:cNvCxnSpPr/>
          <p:nvPr/>
        </p:nvCxnSpPr>
        <p:spPr>
          <a:xfrm flipV="1">
            <a:off x="7244862" y="1336431"/>
            <a:ext cx="3215472" cy="3711837"/>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V="1">
            <a:off x="5081412" y="4773408"/>
            <a:ext cx="2775655" cy="105981"/>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V="1">
            <a:off x="5081412" y="2326474"/>
            <a:ext cx="4198055" cy="865875"/>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69999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regression</a:t>
            </a:r>
          </a:p>
        </p:txBody>
      </p:sp>
      <p:sp>
        <p:nvSpPr>
          <p:cNvPr id="3" name="Text Placeholder 2"/>
          <p:cNvSpPr>
            <a:spLocks noGrp="1"/>
          </p:cNvSpPr>
          <p:nvPr>
            <p:ph type="body" sz="quarter" idx="10"/>
          </p:nvPr>
        </p:nvSpPr>
        <p:spPr>
          <a:xfrm>
            <a:off x="276683" y="987071"/>
            <a:ext cx="11669894" cy="2899255"/>
          </a:xfrm>
        </p:spPr>
        <p:txBody>
          <a:bodyPr/>
          <a:lstStyle/>
          <a:p>
            <a:endParaRPr lang="en-US" sz="2000" dirty="0">
              <a:solidFill>
                <a:schemeClr val="tx1"/>
              </a:solidFill>
              <a:latin typeface="+mn-lt"/>
            </a:endParaRPr>
          </a:p>
          <a:p>
            <a:endParaRPr lang="en-US" sz="3600" dirty="0">
              <a:solidFill>
                <a:schemeClr val="tx2"/>
              </a:solidFill>
            </a:endParaRPr>
          </a:p>
          <a:p>
            <a:endParaRPr lang="en-US" sz="3600" dirty="0">
              <a:solidFill>
                <a:schemeClr val="tx1"/>
              </a:solidFill>
            </a:endParaRPr>
          </a:p>
          <a:p>
            <a:endParaRPr lang="en-US" sz="3600" dirty="0">
              <a:solidFill>
                <a:schemeClr val="tx1"/>
              </a:solidFill>
            </a:endParaRPr>
          </a:p>
          <a:p>
            <a:endParaRPr lang="en-US" sz="3600" dirty="0">
              <a:solidFill>
                <a:schemeClr val="tx2"/>
              </a:solidFill>
            </a:endParaRPr>
          </a:p>
        </p:txBody>
      </p:sp>
      <mc:AlternateContent xmlns:mc="http://schemas.openxmlformats.org/markup-compatibility/2006" xmlns:a14="http://schemas.microsoft.com/office/drawing/2010/main">
        <mc:Choice Requires="a14">
          <p:sp>
            <p:nvSpPr>
              <p:cNvPr id="5" name="TextBox 4"/>
              <p:cNvSpPr txBox="1"/>
              <p:nvPr/>
            </p:nvSpPr>
            <p:spPr>
              <a:xfrm>
                <a:off x="274320" y="2803490"/>
                <a:ext cx="5342709" cy="3024995"/>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A cubic polynomial fits the data much better</a:t>
                </a:r>
              </a:p>
              <a:p>
                <a:pPr>
                  <a:lnSpc>
                    <a:spcPct val="90000"/>
                  </a:lnSpc>
                  <a:spcAft>
                    <a:spcPts val="600"/>
                  </a:spcAft>
                </a:pPr>
                <a:endParaRPr lang="en-US" sz="2400" dirty="0">
                  <a:gradFill>
                    <a:gsLst>
                      <a:gs pos="2917">
                        <a:schemeClr val="tx1"/>
                      </a:gs>
                      <a:gs pos="30000">
                        <a:schemeClr val="tx1"/>
                      </a:gs>
                    </a:gsLst>
                    <a:lin ang="5400000" scaled="0"/>
                  </a:gradFill>
                </a:endParaRPr>
              </a:p>
              <a:p>
                <a:pPr>
                  <a:lnSpc>
                    <a:spcPct val="90000"/>
                  </a:lnSpc>
                  <a:spcAft>
                    <a:spcPts val="600"/>
                  </a:spcAft>
                </a:pPr>
                <a14:m>
                  <m:oMathPara xmlns:m="http://schemas.openxmlformats.org/officeDocument/2006/math">
                    <m:oMathParaPr>
                      <m:jc m:val="centerGroup"/>
                    </m:oMathParaPr>
                    <m:oMath xmlns:m="http://schemas.openxmlformats.org/officeDocument/2006/math">
                      <m:acc>
                        <m:accPr>
                          <m:chr m:val="̂"/>
                          <m:ctrlPr>
                            <a:rPr lang="en-US" sz="2400" i="1" smtClean="0">
                              <a:latin typeface="Cambria Math" panose="02040503050406030204" pitchFamily="18" charset="0"/>
                            </a:rPr>
                          </m:ctrlPr>
                        </m:acc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𝑦</m:t>
                              </m:r>
                            </m:e>
                            <m:sub>
                              <m:r>
                                <a:rPr lang="en-US" sz="2400" b="0" i="1" smtClean="0">
                                  <a:latin typeface="Cambria Math" panose="02040503050406030204" pitchFamily="18" charset="0"/>
                                </a:rPr>
                                <m:t>𝑖</m:t>
                              </m:r>
                            </m:sub>
                          </m:sSub>
                        </m:e>
                      </m:acc>
                      <m:r>
                        <a:rPr lang="en-US" sz="2400" i="1">
                          <a:latin typeface="Cambria Math" panose="02040503050406030204" pitchFamily="18" charset="0"/>
                        </a:rPr>
                        <m:t>=</m:t>
                      </m:r>
                      <m:acc>
                        <m:accPr>
                          <m:chr m:val="̂"/>
                          <m:ctrlPr>
                            <a:rPr lang="en-US" sz="2400" i="1" smtClean="0">
                              <a:latin typeface="Cambria Math" panose="02040503050406030204" pitchFamily="18" charset="0"/>
                            </a:rPr>
                          </m:ctrlPr>
                        </m:accPr>
                        <m:e>
                          <m:r>
                            <a:rPr lang="en-US" sz="2400" b="0" i="1" smtClean="0">
                              <a:latin typeface="Cambria Math" panose="02040503050406030204" pitchFamily="18" charset="0"/>
                            </a:rPr>
                            <m:t>𝛼</m:t>
                          </m:r>
                        </m:e>
                      </m:acc>
                      <m:r>
                        <a:rPr lang="en-US" sz="2400" i="1">
                          <a:latin typeface="Cambria Math" panose="02040503050406030204" pitchFamily="18" charset="0"/>
                        </a:rPr>
                        <m:t>+</m:t>
                      </m:r>
                      <m:sSub>
                        <m:sSubPr>
                          <m:ctrlPr>
                            <a:rPr lang="en-US" sz="2400" i="1">
                              <a:latin typeface="Cambria Math" panose="02040503050406030204" pitchFamily="18" charset="0"/>
                            </a:rPr>
                          </m:ctrlPr>
                        </m:sSubPr>
                        <m:e>
                          <m:acc>
                            <m:accPr>
                              <m:chr m:val="̂"/>
                              <m:ctrlPr>
                                <a:rPr lang="en-US" sz="2400" i="1">
                                  <a:gradFill>
                                    <a:gsLst>
                                      <a:gs pos="2917">
                                        <a:schemeClr val="tx1"/>
                                      </a:gs>
                                      <a:gs pos="30000">
                                        <a:schemeClr val="tx1"/>
                                      </a:gs>
                                    </a:gsLst>
                                    <a:lin ang="5400000" scaled="0"/>
                                  </a:gradFill>
                                  <a:latin typeface="Cambria Math" panose="02040503050406030204" pitchFamily="18" charset="0"/>
                                </a:rPr>
                              </m:ctrlPr>
                            </m:accPr>
                            <m:e>
                              <m:sSub>
                                <m:sSubPr>
                                  <m:ctrlPr>
                                    <a:rPr lang="en-US" sz="2400" b="0" i="1" smtClean="0">
                                      <a:gradFill>
                                        <a:gsLst>
                                          <a:gs pos="2917">
                                            <a:schemeClr val="tx1"/>
                                          </a:gs>
                                          <a:gs pos="30000">
                                            <a:schemeClr val="tx1"/>
                                          </a:gs>
                                        </a:gsLst>
                                        <a:lin ang="5400000" scaled="0"/>
                                      </a:gradFill>
                                      <a:latin typeface="Cambria Math" panose="02040503050406030204" pitchFamily="18" charset="0"/>
                                    </a:rPr>
                                  </m:ctrlPr>
                                </m:sSubPr>
                                <m:e>
                                  <m:r>
                                    <a:rPr lang="en-US" sz="2400" i="1">
                                      <a:gradFill>
                                        <a:gsLst>
                                          <a:gs pos="2917">
                                            <a:schemeClr val="tx1"/>
                                          </a:gs>
                                          <a:gs pos="30000">
                                            <a:schemeClr val="tx1"/>
                                          </a:gs>
                                        </a:gsLst>
                                        <a:lin ang="5400000" scaled="0"/>
                                      </a:gradFill>
                                      <a:latin typeface="Cambria Math" panose="02040503050406030204" pitchFamily="18" charset="0"/>
                                    </a:rPr>
                                    <m:t>𝛽</m:t>
                                  </m:r>
                                </m:e>
                                <m:sub>
                                  <m:r>
                                    <a:rPr lang="en-US" sz="2400" b="0" i="1" smtClean="0">
                                      <a:gradFill>
                                        <a:gsLst>
                                          <a:gs pos="2917">
                                            <a:schemeClr val="tx1"/>
                                          </a:gs>
                                          <a:gs pos="30000">
                                            <a:schemeClr val="tx1"/>
                                          </a:gs>
                                        </a:gsLst>
                                        <a:lin ang="5400000" scaled="0"/>
                                      </a:gradFill>
                                      <a:latin typeface="Cambria Math" panose="02040503050406030204" pitchFamily="18" charset="0"/>
                                    </a:rPr>
                                    <m:t>1</m:t>
                                  </m:r>
                                </m:sub>
                              </m:sSub>
                            </m:e>
                          </m:acc>
                          <m:r>
                            <a:rPr lang="en-US" sz="2400" i="1">
                              <a:latin typeface="Cambria Math" panose="02040503050406030204" pitchFamily="18" charset="0"/>
                            </a:rPr>
                            <m:t>𝑥</m:t>
                          </m:r>
                        </m:e>
                        <m:sub>
                          <m:r>
                            <a:rPr lang="en-US" sz="2400" b="0" i="1" smtClean="0">
                              <a:latin typeface="Cambria Math" panose="02040503050406030204" pitchFamily="18" charset="0"/>
                            </a:rPr>
                            <m:t>𝑖</m:t>
                          </m:r>
                        </m:sub>
                      </m:sSub>
                      <m:sSubSup>
                        <m:sSubSupPr>
                          <m:ctrlPr>
                            <a:rPr lang="en-US" sz="2400" b="0" i="1" smtClean="0">
                              <a:gradFill>
                                <a:gsLst>
                                  <a:gs pos="2917">
                                    <a:schemeClr val="tx1"/>
                                  </a:gs>
                                  <a:gs pos="30000">
                                    <a:schemeClr val="tx1"/>
                                  </a:gs>
                                </a:gsLst>
                                <a:lin ang="5400000" scaled="0"/>
                              </a:gradFill>
                              <a:latin typeface="Cambria Math" panose="02040503050406030204" pitchFamily="18" charset="0"/>
                            </a:rPr>
                          </m:ctrlPr>
                        </m:sSubSupPr>
                        <m:e>
                          <m:r>
                            <a:rPr lang="en-US" sz="2400" b="0" i="1" smtClean="0">
                              <a:gradFill>
                                <a:gsLst>
                                  <a:gs pos="2917">
                                    <a:schemeClr val="tx1"/>
                                  </a:gs>
                                  <a:gs pos="30000">
                                    <a:schemeClr val="tx1"/>
                                  </a:gs>
                                </a:gsLst>
                                <a:lin ang="5400000" scaled="0"/>
                              </a:gradFill>
                              <a:latin typeface="Cambria Math" panose="02040503050406030204" pitchFamily="18" charset="0"/>
                            </a:rPr>
                            <m:t>+</m:t>
                          </m:r>
                          <m:sSub>
                            <m:sSubPr>
                              <m:ctrlPr>
                                <a:rPr lang="en-US" sz="2400" b="0" i="1" smtClean="0">
                                  <a:gradFill>
                                    <a:gsLst>
                                      <a:gs pos="2917">
                                        <a:schemeClr val="tx1"/>
                                      </a:gs>
                                      <a:gs pos="30000">
                                        <a:schemeClr val="tx1"/>
                                      </a:gs>
                                    </a:gsLst>
                                    <a:lin ang="5400000" scaled="0"/>
                                  </a:gradFill>
                                  <a:latin typeface="Cambria Math" panose="02040503050406030204" pitchFamily="18" charset="0"/>
                                </a:rPr>
                              </m:ctrlPr>
                            </m:sSubPr>
                            <m:e>
                              <m:acc>
                                <m:accPr>
                                  <m:chr m:val="̂"/>
                                  <m:ctrlPr>
                                    <a:rPr lang="en-US" sz="2400" i="1">
                                      <a:gradFill>
                                        <a:gsLst>
                                          <a:gs pos="2917">
                                            <a:schemeClr val="tx1"/>
                                          </a:gs>
                                          <a:gs pos="30000">
                                            <a:schemeClr val="tx1"/>
                                          </a:gs>
                                        </a:gsLst>
                                        <a:lin ang="5400000" scaled="0"/>
                                      </a:gradFill>
                                      <a:latin typeface="Cambria Math" panose="02040503050406030204" pitchFamily="18" charset="0"/>
                                    </a:rPr>
                                  </m:ctrlPr>
                                </m:accPr>
                                <m:e>
                                  <m:r>
                                    <a:rPr lang="en-US" sz="2400" i="1">
                                      <a:gradFill>
                                        <a:gsLst>
                                          <a:gs pos="2917">
                                            <a:schemeClr val="tx1"/>
                                          </a:gs>
                                          <a:gs pos="30000">
                                            <a:schemeClr val="tx1"/>
                                          </a:gs>
                                        </a:gsLst>
                                        <a:lin ang="5400000" scaled="0"/>
                                      </a:gradFill>
                                      <a:latin typeface="Cambria Math" panose="02040503050406030204" pitchFamily="18" charset="0"/>
                                    </a:rPr>
                                    <m:t>𝛽</m:t>
                                  </m:r>
                                </m:e>
                              </m:acc>
                            </m:e>
                            <m:sub>
                              <m:r>
                                <a:rPr lang="en-US" sz="2400" b="0" i="1" smtClean="0">
                                  <a:gradFill>
                                    <a:gsLst>
                                      <a:gs pos="2917">
                                        <a:schemeClr val="tx1"/>
                                      </a:gs>
                                      <a:gs pos="30000">
                                        <a:schemeClr val="tx1"/>
                                      </a:gs>
                                    </a:gsLst>
                                    <a:lin ang="5400000" scaled="0"/>
                                  </a:gradFill>
                                  <a:latin typeface="Cambria Math" panose="02040503050406030204" pitchFamily="18" charset="0"/>
                                </a:rPr>
                                <m:t>2</m:t>
                              </m:r>
                            </m:sub>
                          </m:sSub>
                          <m:r>
                            <a:rPr lang="en-US" sz="2400" i="1">
                              <a:latin typeface="Cambria Math" panose="02040503050406030204" pitchFamily="18" charset="0"/>
                            </a:rPr>
                            <m:t>𝑥</m:t>
                          </m:r>
                        </m:e>
                        <m:sub>
                          <m:r>
                            <a:rPr lang="en-US" sz="2400" i="1">
                              <a:latin typeface="Cambria Math" panose="02040503050406030204" pitchFamily="18" charset="0"/>
                            </a:rPr>
                            <m:t>𝑖</m:t>
                          </m:r>
                        </m:sub>
                        <m:sup>
                          <m:r>
                            <a:rPr lang="en-US" sz="2400" b="0" i="1" smtClean="0">
                              <a:latin typeface="Cambria Math" panose="02040503050406030204" pitchFamily="18" charset="0"/>
                            </a:rPr>
                            <m:t>2</m:t>
                          </m:r>
                        </m:sup>
                      </m:sSubSup>
                      <m:r>
                        <a:rPr lang="en-US" sz="2400" b="0" i="1" smtClean="0">
                          <a:latin typeface="Cambria Math" panose="02040503050406030204" pitchFamily="18" charset="0"/>
                        </a:rPr>
                        <m:t>+</m:t>
                      </m:r>
                      <m:sSubSup>
                        <m:sSubSupPr>
                          <m:ctrlPr>
                            <a:rPr lang="en-US" sz="2400" b="0" i="1" smtClean="0">
                              <a:gradFill>
                                <a:gsLst>
                                  <a:gs pos="2917">
                                    <a:schemeClr val="tx1"/>
                                  </a:gs>
                                  <a:gs pos="30000">
                                    <a:schemeClr val="tx1"/>
                                  </a:gs>
                                </a:gsLst>
                                <a:lin ang="5400000" scaled="0"/>
                              </a:gradFill>
                              <a:latin typeface="Cambria Math" panose="02040503050406030204" pitchFamily="18" charset="0"/>
                            </a:rPr>
                          </m:ctrlPr>
                        </m:sSubSupPr>
                        <m:e>
                          <m:sSub>
                            <m:sSubPr>
                              <m:ctrlPr>
                                <a:rPr lang="en-US" sz="2400" b="0" i="1" smtClean="0">
                                  <a:gradFill>
                                    <a:gsLst>
                                      <a:gs pos="2917">
                                        <a:schemeClr val="tx1"/>
                                      </a:gs>
                                      <a:gs pos="30000">
                                        <a:schemeClr val="tx1"/>
                                      </a:gs>
                                    </a:gsLst>
                                    <a:lin ang="5400000" scaled="0"/>
                                  </a:gradFill>
                                  <a:latin typeface="Cambria Math" panose="02040503050406030204" pitchFamily="18" charset="0"/>
                                </a:rPr>
                              </m:ctrlPr>
                            </m:sSubPr>
                            <m:e>
                              <m:acc>
                                <m:accPr>
                                  <m:chr m:val="̂"/>
                                  <m:ctrlPr>
                                    <a:rPr lang="en-US" sz="2400" i="1">
                                      <a:gradFill>
                                        <a:gsLst>
                                          <a:gs pos="2917">
                                            <a:schemeClr val="tx1"/>
                                          </a:gs>
                                          <a:gs pos="30000">
                                            <a:schemeClr val="tx1"/>
                                          </a:gs>
                                        </a:gsLst>
                                        <a:lin ang="5400000" scaled="0"/>
                                      </a:gradFill>
                                      <a:latin typeface="Cambria Math" panose="02040503050406030204" pitchFamily="18" charset="0"/>
                                    </a:rPr>
                                  </m:ctrlPr>
                                </m:accPr>
                                <m:e>
                                  <m:r>
                                    <a:rPr lang="en-US" sz="2400" i="1">
                                      <a:gradFill>
                                        <a:gsLst>
                                          <a:gs pos="2917">
                                            <a:schemeClr val="tx1"/>
                                          </a:gs>
                                          <a:gs pos="30000">
                                            <a:schemeClr val="tx1"/>
                                          </a:gs>
                                        </a:gsLst>
                                        <a:lin ang="5400000" scaled="0"/>
                                      </a:gradFill>
                                      <a:latin typeface="Cambria Math" panose="02040503050406030204" pitchFamily="18" charset="0"/>
                                    </a:rPr>
                                    <m:t>𝛽</m:t>
                                  </m:r>
                                </m:e>
                              </m:acc>
                            </m:e>
                            <m:sub>
                              <m:r>
                                <a:rPr lang="en-US" sz="2400" b="0" i="1" smtClean="0">
                                  <a:gradFill>
                                    <a:gsLst>
                                      <a:gs pos="2917">
                                        <a:schemeClr val="tx1"/>
                                      </a:gs>
                                      <a:gs pos="30000">
                                        <a:schemeClr val="tx1"/>
                                      </a:gs>
                                    </a:gsLst>
                                    <a:lin ang="5400000" scaled="0"/>
                                  </a:gradFill>
                                  <a:latin typeface="Cambria Math" panose="02040503050406030204" pitchFamily="18" charset="0"/>
                                </a:rPr>
                                <m:t>3</m:t>
                              </m:r>
                            </m:sub>
                          </m:sSub>
                          <m:r>
                            <a:rPr lang="en-US" sz="2400" i="1">
                              <a:latin typeface="Cambria Math" panose="02040503050406030204" pitchFamily="18" charset="0"/>
                            </a:rPr>
                            <m:t>𝑥</m:t>
                          </m:r>
                        </m:e>
                        <m:sub>
                          <m:r>
                            <a:rPr lang="en-US" sz="2400" i="1">
                              <a:latin typeface="Cambria Math" panose="02040503050406030204" pitchFamily="18" charset="0"/>
                            </a:rPr>
                            <m:t>𝑖</m:t>
                          </m:r>
                        </m:sub>
                        <m:sup>
                          <m:r>
                            <a:rPr lang="en-US" sz="2400" b="0" i="0" smtClean="0">
                              <a:latin typeface="Cambria Math" panose="02040503050406030204" pitchFamily="18" charset="0"/>
                            </a:rPr>
                            <m:t>3</m:t>
                          </m:r>
                        </m:sup>
                      </m:sSubSup>
                    </m:oMath>
                  </m:oMathPara>
                </a14:m>
                <a:endParaRPr lang="en-US" sz="2400" dirty="0"/>
              </a:p>
              <a:p>
                <a:pPr>
                  <a:lnSpc>
                    <a:spcPct val="90000"/>
                  </a:lnSpc>
                  <a:spcAft>
                    <a:spcPts val="600"/>
                  </a:spcAft>
                </a:pPr>
                <a:endParaRPr lang="en-US" sz="2400" dirty="0">
                  <a:gradFill>
                    <a:gsLst>
                      <a:gs pos="2917">
                        <a:schemeClr val="tx1"/>
                      </a:gs>
                      <a:gs pos="30000">
                        <a:schemeClr val="tx1"/>
                      </a:gs>
                    </a:gsLst>
                    <a:lin ang="5400000" scaled="0"/>
                  </a:gradFill>
                </a:endParaRPr>
              </a:p>
              <a:p>
                <a:pPr>
                  <a:lnSpc>
                    <a:spcPct val="90000"/>
                  </a:lnSpc>
                  <a:spcAft>
                    <a:spcPts val="600"/>
                  </a:spcAft>
                </a:pPr>
                <a14:m>
                  <m:oMath xmlns:m="http://schemas.openxmlformats.org/officeDocument/2006/math">
                    <m:sSup>
                      <m:sSupPr>
                        <m:ctrlPr>
                          <a:rPr lang="en-US" sz="2400" b="0" i="1" smtClean="0">
                            <a:latin typeface="Cambria Math" panose="02040503050406030204" pitchFamily="18" charset="0"/>
                          </a:rPr>
                        </m:ctrlPr>
                      </m:sSupPr>
                      <m:e>
                        <m:d>
                          <m:dPr>
                            <m:ctrlPr>
                              <a:rPr lang="en-US" sz="2400" b="0" i="1" smtClean="0">
                                <a:latin typeface="Cambria Math" panose="02040503050406030204" pitchFamily="18" charset="0"/>
                              </a:rPr>
                            </m:ctrlPr>
                          </m:dPr>
                          <m:e>
                            <m:acc>
                              <m:accPr>
                                <m:chr m:val="̂"/>
                                <m:ctrlPr>
                                  <a:rPr lang="en-US" sz="2400" i="1">
                                    <a:latin typeface="Cambria Math" panose="02040503050406030204" pitchFamily="18" charset="0"/>
                                  </a:rPr>
                                </m:ctrlPr>
                              </m:accPr>
                              <m:e>
                                <m:r>
                                  <a:rPr lang="en-US" sz="2400" b="0" i="1" smtClean="0">
                                    <a:latin typeface="Cambria Math" panose="02040503050406030204" pitchFamily="18" charset="0"/>
                                  </a:rPr>
                                  <m:t>𝑦</m:t>
                                </m:r>
                              </m:e>
                            </m:acc>
                            <m:r>
                              <a:rPr lang="en-US" sz="2400" b="0" i="1" smtClean="0">
                                <a:latin typeface="Cambria Math" panose="02040503050406030204" pitchFamily="18" charset="0"/>
                              </a:rPr>
                              <m:t>−</m:t>
                            </m:r>
                            <m:r>
                              <a:rPr lang="en-US" sz="2400" b="0" i="1" smtClean="0">
                                <a:latin typeface="Cambria Math" panose="02040503050406030204" pitchFamily="18" charset="0"/>
                              </a:rPr>
                              <m:t>𝑦</m:t>
                            </m:r>
                          </m:e>
                        </m:d>
                      </m:e>
                      <m:sup>
                        <m:r>
                          <a:rPr lang="en-US" sz="2400" b="0" i="1" smtClean="0">
                            <a:latin typeface="Cambria Math" panose="02040503050406030204" pitchFamily="18" charset="0"/>
                          </a:rPr>
                          <m:t>2</m:t>
                        </m:r>
                      </m:sup>
                    </m:sSup>
                    <m:r>
                      <a:rPr lang="en-US" sz="2400" b="0" i="1" smtClean="0">
                        <a:latin typeface="Cambria Math" panose="02040503050406030204" pitchFamily="18" charset="0"/>
                      </a:rPr>
                      <m:t>  </m:t>
                    </m:r>
                  </m:oMath>
                </a14:m>
                <a:r>
                  <a:rPr lang="en-US" sz="2400" dirty="0">
                    <a:gradFill>
                      <a:gsLst>
                        <a:gs pos="2917">
                          <a:schemeClr val="tx1"/>
                        </a:gs>
                        <a:gs pos="30000">
                          <a:schemeClr val="tx1"/>
                        </a:gs>
                      </a:gsLst>
                      <a:lin ang="5400000" scaled="0"/>
                    </a:gradFill>
                  </a:rPr>
                  <a:t>is now much smaller</a:t>
                </a:r>
              </a:p>
              <a:p>
                <a:pPr>
                  <a:lnSpc>
                    <a:spcPct val="90000"/>
                  </a:lnSpc>
                  <a:spcAft>
                    <a:spcPts val="600"/>
                  </a:spcAft>
                </a:pPr>
                <a:endParaRPr lang="en-US" sz="2400" dirty="0">
                  <a:gradFill>
                    <a:gsLst>
                      <a:gs pos="2917">
                        <a:schemeClr val="tx1"/>
                      </a:gs>
                      <a:gs pos="30000">
                        <a:schemeClr val="tx1"/>
                      </a:gs>
                    </a:gsLst>
                    <a:lin ang="5400000" scaled="0"/>
                  </a:gradFill>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274320" y="2803490"/>
                <a:ext cx="5342709" cy="3024995"/>
              </a:xfrm>
              <a:prstGeom prst="rect">
                <a:avLst/>
              </a:prstGeom>
              <a:blipFill rotWithShape="0">
                <a:blip r:embed="rId3"/>
                <a:stretch>
                  <a:fillRect/>
                </a:stretch>
              </a:blipFill>
            </p:spPr>
            <p:txBody>
              <a:bodyPr/>
              <a:lstStyle/>
              <a:p>
                <a:r>
                  <a:rPr lang="en-US">
                    <a:noFill/>
                  </a:rPr>
                  <a:t> </a:t>
                </a:r>
              </a:p>
            </p:txBody>
          </p:sp>
        </mc:Fallback>
      </mc:AlternateContent>
      <p:pic>
        <p:nvPicPr>
          <p:cNvPr id="6" name="Picture 5"/>
          <p:cNvPicPr>
            <a:picLocks noChangeAspect="1"/>
          </p:cNvPicPr>
          <p:nvPr/>
        </p:nvPicPr>
        <p:blipFill>
          <a:blip r:embed="rId4"/>
          <a:stretch>
            <a:fillRect/>
          </a:stretch>
        </p:blipFill>
        <p:spPr>
          <a:xfrm>
            <a:off x="5818908" y="743666"/>
            <a:ext cx="5857277" cy="5899721"/>
          </a:xfrm>
          <a:prstGeom prst="rect">
            <a:avLst/>
          </a:prstGeom>
        </p:spPr>
      </p:pic>
      <p:cxnSp>
        <p:nvCxnSpPr>
          <p:cNvPr id="7" name="Straight Connector 6"/>
          <p:cNvCxnSpPr/>
          <p:nvPr/>
        </p:nvCxnSpPr>
        <p:spPr>
          <a:xfrm flipV="1">
            <a:off x="7244862" y="1336431"/>
            <a:ext cx="3215472" cy="3711837"/>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84385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Visualizing in two dimensions</a:t>
            </a:r>
          </a:p>
        </p:txBody>
      </p:sp>
      <p:pic>
        <p:nvPicPr>
          <p:cNvPr id="8" name="Picture 7"/>
          <p:cNvPicPr>
            <a:picLocks noChangeAspect="1"/>
          </p:cNvPicPr>
          <p:nvPr/>
        </p:nvPicPr>
        <p:blipFill>
          <a:blip r:embed="rId3"/>
          <a:stretch>
            <a:fillRect/>
          </a:stretch>
        </p:blipFill>
        <p:spPr>
          <a:xfrm>
            <a:off x="6005688" y="1635872"/>
            <a:ext cx="5884592" cy="3659676"/>
          </a:xfrm>
          <a:prstGeom prst="rect">
            <a:avLst/>
          </a:prstGeom>
        </p:spPr>
      </p:pic>
      <p:pic>
        <p:nvPicPr>
          <p:cNvPr id="9" name="Picture 8"/>
          <p:cNvPicPr>
            <a:picLocks noChangeAspect="1"/>
          </p:cNvPicPr>
          <p:nvPr/>
        </p:nvPicPr>
        <p:blipFill>
          <a:blip r:embed="rId4"/>
          <a:stretch>
            <a:fillRect/>
          </a:stretch>
        </p:blipFill>
        <p:spPr>
          <a:xfrm>
            <a:off x="631603" y="1635872"/>
            <a:ext cx="5587499" cy="3907448"/>
          </a:xfrm>
          <a:prstGeom prst="rect">
            <a:avLst/>
          </a:prstGeom>
        </p:spPr>
      </p:pic>
      <mc:AlternateContent xmlns:mc="http://schemas.openxmlformats.org/markup-compatibility/2006" xmlns:a14="http://schemas.microsoft.com/office/drawing/2010/main">
        <mc:Choice Requires="a14">
          <p:sp>
            <p:nvSpPr>
              <p:cNvPr id="3" name="Rectangle 2"/>
              <p:cNvSpPr/>
              <p:nvPr/>
            </p:nvSpPr>
            <p:spPr>
              <a:xfrm>
                <a:off x="762718" y="5964720"/>
                <a:ext cx="5163401"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i="1">
                              <a:latin typeface="Cambria Math" panose="02040503050406030204" pitchFamily="18" charset="0"/>
                            </a:rPr>
                            <m:t>𝑦</m:t>
                          </m:r>
                        </m:e>
                        <m:sub>
                          <m:r>
                            <a:rPr lang="en-US" sz="2400" i="1">
                              <a:latin typeface="Cambria Math" panose="02040503050406030204" pitchFamily="18" charset="0"/>
                            </a:rPr>
                            <m:t>𝑖</m:t>
                          </m:r>
                        </m:sub>
                      </m:sSub>
                      <m:r>
                        <a:rPr lang="en-US" sz="2400" i="1">
                          <a:latin typeface="Cambria Math" panose="02040503050406030204" pitchFamily="18" charset="0"/>
                        </a:rPr>
                        <m:t>=</m:t>
                      </m:r>
                      <m:r>
                        <a:rPr lang="en-US" sz="2400" i="1">
                          <a:latin typeface="Cambria Math" panose="02040503050406030204" pitchFamily="18" charset="0"/>
                        </a:rPr>
                        <m:t>𝛼</m:t>
                      </m:r>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𝛽</m:t>
                          </m:r>
                        </m:e>
                        <m:sub>
                          <m:r>
                            <a:rPr lang="en-US" sz="2400" i="1">
                              <a:latin typeface="Cambria Math" panose="02040503050406030204" pitchFamily="18" charset="0"/>
                            </a:rPr>
                            <m:t>1</m:t>
                          </m:r>
                        </m:sub>
                      </m:sSub>
                      <m:r>
                        <a:rPr lang="en-US" sz="2400" b="0" i="1" smtClean="0">
                          <a:latin typeface="Cambria Math" panose="02040503050406030204" pitchFamily="18" charset="0"/>
                        </a:rPr>
                        <m:t>𝑒𝑑𝑢</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𝑐</m:t>
                          </m:r>
                        </m:e>
                        <m:sub>
                          <m:r>
                            <a:rPr lang="en-US" sz="2400" b="0" i="1" smtClean="0">
                              <a:latin typeface="Cambria Math" panose="02040503050406030204" pitchFamily="18" charset="0"/>
                            </a:rPr>
                            <m:t>𝑖</m:t>
                          </m:r>
                        </m:sub>
                      </m:sSub>
                      <m:sSub>
                        <m:sSubPr>
                          <m:ctrlPr>
                            <a:rPr lang="en-US" sz="2400" i="1">
                              <a:latin typeface="Cambria Math" panose="02040503050406030204" pitchFamily="18" charset="0"/>
                            </a:rPr>
                          </m:ctrlPr>
                        </m:sSubPr>
                        <m:e>
                          <m:r>
                            <a:rPr lang="en-US" sz="2400" i="1">
                              <a:latin typeface="Cambria Math" panose="02040503050406030204" pitchFamily="18" charset="0"/>
                            </a:rPr>
                            <m:t>+ </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2</m:t>
                              </m:r>
                            </m:sub>
                          </m:sSub>
                          <m:r>
                            <a:rPr lang="en-US" sz="2400" b="0" i="1" smtClean="0">
                              <a:latin typeface="Cambria Math" panose="02040503050406030204" pitchFamily="18" charset="0"/>
                            </a:rPr>
                            <m:t>𝑠𝑒𝑛𝑖𝑜𝑟𝑖𝑡𝑦</m:t>
                          </m:r>
                          <m:r>
                            <a:rPr lang="en-US" sz="2400" b="0" i="1" smtClean="0">
                              <a:latin typeface="Cambria Math" panose="02040503050406030204" pitchFamily="18" charset="0"/>
                            </a:rPr>
                            <m:t>+ </m:t>
                          </m:r>
                          <m:r>
                            <a:rPr lang="en-US" sz="2400" i="1">
                              <a:latin typeface="Cambria Math" panose="02040503050406030204" pitchFamily="18" charset="0"/>
                            </a:rPr>
                            <m:t>𝜖</m:t>
                          </m:r>
                        </m:e>
                        <m:sub>
                          <m:r>
                            <a:rPr lang="en-US" sz="2400" i="1">
                              <a:latin typeface="Cambria Math" panose="02040503050406030204" pitchFamily="18" charset="0"/>
                            </a:rPr>
                            <m:t>𝑖</m:t>
                          </m:r>
                        </m:sub>
                      </m:sSub>
                    </m:oMath>
                  </m:oMathPara>
                </a14:m>
                <a:endParaRPr lang="en-US" dirty="0"/>
              </a:p>
            </p:txBody>
          </p:sp>
        </mc:Choice>
        <mc:Fallback xmlns="">
          <p:sp>
            <p:nvSpPr>
              <p:cNvPr id="3" name="Rectangle 2"/>
              <p:cNvSpPr>
                <a:spLocks noRot="1" noChangeAspect="1" noMove="1" noResize="1" noEditPoints="1" noAdjustHandles="1" noChangeArrowheads="1" noChangeShapeType="1" noTextEdit="1"/>
              </p:cNvSpPr>
              <p:nvPr/>
            </p:nvSpPr>
            <p:spPr>
              <a:xfrm>
                <a:off x="762718" y="5964720"/>
                <a:ext cx="5163401" cy="461665"/>
              </a:xfrm>
              <a:prstGeom prst="rect">
                <a:avLst/>
              </a:prstGeom>
              <a:blipFill rotWithShape="0">
                <a:blip r:embed="rId5"/>
                <a:stretch>
                  <a:fillRect b="-19737"/>
                </a:stretch>
              </a:blipFill>
            </p:spPr>
            <p:txBody>
              <a:bodyPr/>
              <a:lstStyle/>
              <a:p>
                <a:r>
                  <a:rPr lang="en-US">
                    <a:noFill/>
                  </a:rPr>
                  <a:t> </a:t>
                </a:r>
              </a:p>
            </p:txBody>
          </p:sp>
        </mc:Fallback>
      </mc:AlternateContent>
      <p:sp>
        <p:nvSpPr>
          <p:cNvPr id="4" name="TextBox 3"/>
          <p:cNvSpPr txBox="1"/>
          <p:nvPr/>
        </p:nvSpPr>
        <p:spPr>
          <a:xfrm>
            <a:off x="7270044" y="5503055"/>
            <a:ext cx="4447822" cy="1043363"/>
          </a:xfrm>
          <a:prstGeom prst="rect">
            <a:avLst/>
          </a:prstGeom>
          <a:noFill/>
        </p:spPr>
        <p:txBody>
          <a:bodyPr wrap="square" lIns="182880" tIns="146304" rIns="182880" bIns="146304" rtlCol="0">
            <a:spAutoFit/>
          </a:bodyPr>
          <a:lstStyle/>
          <a:p>
            <a:pPr>
              <a:lnSpc>
                <a:spcPct val="90000"/>
              </a:lnSpc>
              <a:spcAft>
                <a:spcPts val="600"/>
              </a:spcAft>
            </a:pPr>
            <a:r>
              <a:rPr lang="en-US" dirty="0">
                <a:gradFill>
                  <a:gsLst>
                    <a:gs pos="2917">
                      <a:schemeClr val="tx1"/>
                    </a:gs>
                    <a:gs pos="30000">
                      <a:schemeClr val="tx1"/>
                    </a:gs>
                  </a:gsLst>
                  <a:lin ang="5400000" scaled="0"/>
                </a:gradFill>
              </a:rPr>
              <a:t>Higher order polynomial in </a:t>
            </a:r>
            <a:r>
              <a:rPr lang="en-US" dirty="0" err="1">
                <a:gradFill>
                  <a:gsLst>
                    <a:gs pos="2917">
                      <a:schemeClr val="tx1"/>
                    </a:gs>
                    <a:gs pos="30000">
                      <a:schemeClr val="tx1"/>
                    </a:gs>
                  </a:gsLst>
                  <a:lin ang="5400000" scaled="0"/>
                </a:gradFill>
              </a:rPr>
              <a:t>educ</a:t>
            </a:r>
            <a:r>
              <a:rPr lang="en-US" dirty="0">
                <a:gradFill>
                  <a:gsLst>
                    <a:gs pos="2917">
                      <a:schemeClr val="tx1"/>
                    </a:gs>
                    <a:gs pos="30000">
                      <a:schemeClr val="tx1"/>
                    </a:gs>
                  </a:gsLst>
                  <a:lin ang="5400000" scaled="0"/>
                </a:gradFill>
              </a:rPr>
              <a:t> and seniority could approximate this function </a:t>
            </a:r>
          </a:p>
        </p:txBody>
      </p:sp>
    </p:spTree>
    <p:extLst>
      <p:ext uri="{BB962C8B-B14F-4D97-AF65-F5344CB8AC3E}">
        <p14:creationId xmlns:p14="http://schemas.microsoft.com/office/powerpoint/2010/main" val="14988397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Steps for linear regression</a:t>
            </a:r>
          </a:p>
        </p:txBody>
      </p:sp>
      <mc:AlternateContent xmlns:mc="http://schemas.openxmlformats.org/markup-compatibility/2006" xmlns:a14="http://schemas.microsoft.com/office/drawing/2010/main">
        <mc:Choice Requires="a14">
          <p:sp>
            <p:nvSpPr>
              <p:cNvPr id="3" name="Text Placeholder 2"/>
              <p:cNvSpPr>
                <a:spLocks noGrp="1"/>
              </p:cNvSpPr>
              <p:nvPr>
                <p:ph type="body" sz="quarter" idx="10"/>
              </p:nvPr>
            </p:nvSpPr>
            <p:spPr>
              <a:xfrm>
                <a:off x="276683" y="987071"/>
                <a:ext cx="11669894" cy="6967548"/>
              </a:xfrm>
            </p:spPr>
            <p:txBody>
              <a:bodyPr/>
              <a:lstStyle/>
              <a:p>
                <a:pPr marL="519113" indent="-519113"/>
                <a:endParaRPr lang="en-US" sz="1600" dirty="0">
                  <a:solidFill>
                    <a:schemeClr val="tx1"/>
                  </a:solidFill>
                  <a:latin typeface="+mn-lt"/>
                </a:endParaRPr>
              </a:p>
              <a:p>
                <a:pPr marL="519113" indent="-519113">
                  <a:buAutoNum type="arabicPeriod"/>
                </a:pPr>
                <a:r>
                  <a:rPr lang="en-US" sz="2400" dirty="0">
                    <a:solidFill>
                      <a:schemeClr val="tx1"/>
                    </a:solidFill>
                  </a:rPr>
                  <a:t>Define the relationship we are trying to model. What is the outcome? What raw features do we have? E.g. </a:t>
                </a:r>
              </a:p>
              <a:p>
                <a:pPr marL="519113" indent="-519113"/>
                <a14:m>
                  <m:oMathPara xmlns:m="http://schemas.openxmlformats.org/officeDocument/2006/math">
                    <m:oMathParaPr>
                      <m:jc m:val="centerGroup"/>
                    </m:oMathParaPr>
                    <m:oMath xmlns:m="http://schemas.openxmlformats.org/officeDocument/2006/math">
                      <m:sSub>
                        <m:sSubPr>
                          <m:ctrlPr>
                            <a:rPr lang="en-US" sz="2400" i="1">
                              <a:solidFill>
                                <a:schemeClr val="tx1"/>
                              </a:solidFill>
                              <a:latin typeface="Cambria Math" panose="02040503050406030204" pitchFamily="18" charset="0"/>
                            </a:rPr>
                          </m:ctrlPr>
                        </m:sSubPr>
                        <m:e>
                          <m:r>
                            <a:rPr lang="en-US" sz="2400" i="1">
                              <a:solidFill>
                                <a:schemeClr val="tx1"/>
                              </a:solidFill>
                              <a:latin typeface="Cambria Math" panose="02040503050406030204" pitchFamily="18" charset="0"/>
                            </a:rPr>
                            <m:t>h</m:t>
                          </m:r>
                        </m:e>
                        <m:sub>
                          <m:r>
                            <a:rPr lang="en-US" sz="2400" i="1">
                              <a:solidFill>
                                <a:schemeClr val="tx1"/>
                              </a:solidFill>
                              <a:latin typeface="Cambria Math" panose="02040503050406030204" pitchFamily="18" charset="0"/>
                            </a:rPr>
                            <m:t>𝑖</m:t>
                          </m:r>
                        </m:sub>
                      </m:sSub>
                      <m:r>
                        <a:rPr lang="en-US" sz="2400" i="1">
                          <a:solidFill>
                            <a:schemeClr val="tx1"/>
                          </a:solidFill>
                          <a:latin typeface="Cambria Math" panose="02040503050406030204" pitchFamily="18" charset="0"/>
                        </a:rPr>
                        <m:t>=</m:t>
                      </m:r>
                      <m:r>
                        <a:rPr lang="en-US" sz="2400" i="1">
                          <a:solidFill>
                            <a:schemeClr val="tx1"/>
                          </a:solidFill>
                          <a:latin typeface="Cambria Math" panose="02040503050406030204" pitchFamily="18" charset="0"/>
                          <a:ea typeface="Cambria Math" panose="02040503050406030204" pitchFamily="18" charset="0"/>
                        </a:rPr>
                        <m:t>𝑓</m:t>
                      </m:r>
                      <m:r>
                        <a:rPr lang="en-US" sz="2400" i="1">
                          <a:solidFill>
                            <a:schemeClr val="tx1"/>
                          </a:solidFill>
                          <a:latin typeface="Cambria Math" panose="02040503050406030204" pitchFamily="18" charset="0"/>
                          <a:ea typeface="Cambria Math" panose="02040503050406030204" pitchFamily="18" charset="0"/>
                        </a:rPr>
                        <m:t>(</m:t>
                      </m:r>
                      <m:r>
                        <a:rPr lang="en-US" sz="2400" i="1">
                          <a:solidFill>
                            <a:schemeClr val="tx1"/>
                          </a:solidFill>
                          <a:latin typeface="Cambria Math" panose="02040503050406030204" pitchFamily="18" charset="0"/>
                          <a:ea typeface="Cambria Math" panose="02040503050406030204" pitchFamily="18" charset="0"/>
                        </a:rPr>
                        <m:t>𝑎𝑔</m:t>
                      </m:r>
                      <m:sSub>
                        <m:sSubPr>
                          <m:ctrlPr>
                            <a:rPr lang="en-US" sz="2400" i="1">
                              <a:solidFill>
                                <a:schemeClr val="tx1"/>
                              </a:solidFill>
                              <a:latin typeface="Cambria Math" panose="02040503050406030204" pitchFamily="18" charset="0"/>
                              <a:ea typeface="Cambria Math" panose="02040503050406030204" pitchFamily="18" charset="0"/>
                            </a:rPr>
                          </m:ctrlPr>
                        </m:sSubPr>
                        <m:e>
                          <m:r>
                            <a:rPr lang="en-US" sz="2400" i="1">
                              <a:solidFill>
                                <a:schemeClr val="tx1"/>
                              </a:solidFill>
                              <a:latin typeface="Cambria Math" panose="02040503050406030204" pitchFamily="18" charset="0"/>
                              <a:ea typeface="Cambria Math" panose="02040503050406030204" pitchFamily="18" charset="0"/>
                            </a:rPr>
                            <m:t>𝑒</m:t>
                          </m:r>
                        </m:e>
                        <m:sub>
                          <m:r>
                            <a:rPr lang="en-US" sz="2400" i="1">
                              <a:solidFill>
                                <a:schemeClr val="tx1"/>
                              </a:solidFill>
                              <a:latin typeface="Cambria Math" panose="02040503050406030204" pitchFamily="18" charset="0"/>
                              <a:ea typeface="Cambria Math" panose="02040503050406030204" pitchFamily="18" charset="0"/>
                            </a:rPr>
                            <m:t>𝑖</m:t>
                          </m:r>
                        </m:sub>
                      </m:sSub>
                      <m:r>
                        <a:rPr lang="en-US" sz="2400" i="1">
                          <a:solidFill>
                            <a:schemeClr val="tx1"/>
                          </a:solidFill>
                          <a:latin typeface="Cambria Math" panose="02040503050406030204" pitchFamily="18" charset="0"/>
                          <a:ea typeface="Cambria Math" panose="02040503050406030204" pitchFamily="18" charset="0"/>
                        </a:rPr>
                        <m:t>)+ </m:t>
                      </m:r>
                      <m:sSub>
                        <m:sSubPr>
                          <m:ctrlPr>
                            <a:rPr lang="en-US" sz="2400" i="1">
                              <a:solidFill>
                                <a:schemeClr val="tx1"/>
                              </a:solidFill>
                              <a:latin typeface="Cambria Math" panose="02040503050406030204" pitchFamily="18" charset="0"/>
                            </a:rPr>
                          </m:ctrlPr>
                        </m:sSubPr>
                        <m:e>
                          <m:r>
                            <a:rPr lang="en-US" sz="2400" i="1">
                              <a:solidFill>
                                <a:schemeClr val="tx1"/>
                              </a:solidFill>
                              <a:latin typeface="Cambria Math" panose="02040503050406030204" pitchFamily="18" charset="0"/>
                            </a:rPr>
                            <m:t>𝜖</m:t>
                          </m:r>
                        </m:e>
                        <m:sub>
                          <m:r>
                            <a:rPr lang="en-US" sz="2400" i="1">
                              <a:solidFill>
                                <a:schemeClr val="tx1"/>
                              </a:solidFill>
                              <a:latin typeface="Cambria Math" panose="02040503050406030204" pitchFamily="18" charset="0"/>
                            </a:rPr>
                            <m:t>𝑖</m:t>
                          </m:r>
                        </m:sub>
                      </m:sSub>
                    </m:oMath>
                  </m:oMathPara>
                </a14:m>
                <a:endParaRPr lang="en-US" sz="2400" dirty="0">
                  <a:solidFill>
                    <a:schemeClr val="tx1"/>
                  </a:solidFill>
                </a:endParaRPr>
              </a:p>
              <a:p>
                <a:pPr marL="519113" indent="-519113"/>
                <a:r>
                  <a:rPr lang="en-US" sz="2400" dirty="0">
                    <a:solidFill>
                      <a:schemeClr val="tx1"/>
                    </a:solidFill>
                  </a:rPr>
                  <a:t>2.   Define a linear model to approximate this relationship, e.g.</a:t>
                </a:r>
              </a:p>
              <a:p>
                <a:pPr marL="519113" indent="-519113"/>
                <a14:m>
                  <m:oMathPara xmlns:m="http://schemas.openxmlformats.org/officeDocument/2006/math">
                    <m:oMathParaPr>
                      <m:jc m:val="centerGroup"/>
                    </m:oMathParaPr>
                    <m:oMath xmlns:m="http://schemas.openxmlformats.org/officeDocument/2006/math">
                      <m:sSub>
                        <m:sSubPr>
                          <m:ctrlPr>
                            <a:rPr lang="en-US" sz="2400" i="1">
                              <a:solidFill>
                                <a:schemeClr val="tx1"/>
                              </a:solidFill>
                              <a:latin typeface="Cambria Math" panose="02040503050406030204" pitchFamily="18" charset="0"/>
                            </a:rPr>
                          </m:ctrlPr>
                        </m:sSubPr>
                        <m:e>
                          <m:r>
                            <a:rPr lang="en-US" sz="2400" i="1">
                              <a:solidFill>
                                <a:schemeClr val="tx1"/>
                              </a:solidFill>
                              <a:latin typeface="Cambria Math" panose="02040503050406030204" pitchFamily="18" charset="0"/>
                            </a:rPr>
                            <m:t>h</m:t>
                          </m:r>
                        </m:e>
                        <m:sub>
                          <m:r>
                            <a:rPr lang="en-US" sz="2400" i="1">
                              <a:solidFill>
                                <a:schemeClr val="tx1"/>
                              </a:solidFill>
                              <a:latin typeface="Cambria Math" panose="02040503050406030204" pitchFamily="18" charset="0"/>
                            </a:rPr>
                            <m:t>𝑖</m:t>
                          </m:r>
                        </m:sub>
                      </m:sSub>
                      <m:r>
                        <a:rPr lang="en-US" sz="2400" i="1">
                          <a:solidFill>
                            <a:schemeClr val="tx1"/>
                          </a:solidFill>
                          <a:latin typeface="Cambria Math" panose="02040503050406030204" pitchFamily="18" charset="0"/>
                        </a:rPr>
                        <m:t>=</m:t>
                      </m:r>
                      <m:r>
                        <a:rPr lang="en-US" sz="2400" i="1">
                          <a:solidFill>
                            <a:schemeClr val="tx1"/>
                          </a:solidFill>
                          <a:latin typeface="Cambria Math" panose="02040503050406030204" pitchFamily="18" charset="0"/>
                          <a:ea typeface="Cambria Math" panose="02040503050406030204" pitchFamily="18" charset="0"/>
                        </a:rPr>
                        <m:t>𝛼</m:t>
                      </m:r>
                      <m:r>
                        <a:rPr lang="en-US" sz="2400" i="1">
                          <a:solidFill>
                            <a:schemeClr val="tx1"/>
                          </a:solidFill>
                          <a:latin typeface="Cambria Math" panose="02040503050406030204" pitchFamily="18" charset="0"/>
                          <a:ea typeface="Cambria Math" panose="02040503050406030204" pitchFamily="18" charset="0"/>
                        </a:rPr>
                        <m:t>+</m:t>
                      </m:r>
                      <m:sSub>
                        <m:sSubPr>
                          <m:ctrlPr>
                            <a:rPr lang="en-US" sz="2400" i="1">
                              <a:solidFill>
                                <a:schemeClr val="tx1"/>
                              </a:solidFill>
                              <a:latin typeface="Cambria Math" panose="02040503050406030204" pitchFamily="18" charset="0"/>
                              <a:ea typeface="Cambria Math" panose="02040503050406030204" pitchFamily="18" charset="0"/>
                            </a:rPr>
                          </m:ctrlPr>
                        </m:sSubPr>
                        <m:e>
                          <m:r>
                            <a:rPr lang="en-US" sz="2400" i="1">
                              <a:solidFill>
                                <a:schemeClr val="tx1"/>
                              </a:solidFill>
                              <a:latin typeface="Cambria Math" panose="02040503050406030204" pitchFamily="18" charset="0"/>
                              <a:ea typeface="Cambria Math" panose="02040503050406030204" pitchFamily="18" charset="0"/>
                            </a:rPr>
                            <m:t>𝛽</m:t>
                          </m:r>
                        </m:e>
                        <m:sub>
                          <m:r>
                            <a:rPr lang="en-US" sz="2400" i="1">
                              <a:solidFill>
                                <a:schemeClr val="tx1"/>
                              </a:solidFill>
                              <a:latin typeface="Cambria Math" panose="02040503050406030204" pitchFamily="18" charset="0"/>
                              <a:ea typeface="Cambria Math" panose="02040503050406030204" pitchFamily="18" charset="0"/>
                            </a:rPr>
                            <m:t>1</m:t>
                          </m:r>
                        </m:sub>
                      </m:sSub>
                      <m:r>
                        <a:rPr lang="en-US" sz="2400" i="1">
                          <a:solidFill>
                            <a:schemeClr val="tx1"/>
                          </a:solidFill>
                          <a:latin typeface="Cambria Math" panose="02040503050406030204" pitchFamily="18" charset="0"/>
                          <a:ea typeface="Cambria Math" panose="02040503050406030204" pitchFamily="18" charset="0"/>
                        </a:rPr>
                        <m:t>𝑎𝑔</m:t>
                      </m:r>
                      <m:sSub>
                        <m:sSubPr>
                          <m:ctrlPr>
                            <a:rPr lang="en-US" sz="2400" i="1">
                              <a:solidFill>
                                <a:schemeClr val="tx1"/>
                              </a:solidFill>
                              <a:latin typeface="Cambria Math" panose="02040503050406030204" pitchFamily="18" charset="0"/>
                              <a:ea typeface="Cambria Math" panose="02040503050406030204" pitchFamily="18" charset="0"/>
                            </a:rPr>
                          </m:ctrlPr>
                        </m:sSubPr>
                        <m:e>
                          <m:r>
                            <a:rPr lang="en-US" sz="2400" i="1">
                              <a:solidFill>
                                <a:schemeClr val="tx1"/>
                              </a:solidFill>
                              <a:latin typeface="Cambria Math" panose="02040503050406030204" pitchFamily="18" charset="0"/>
                              <a:ea typeface="Cambria Math" panose="02040503050406030204" pitchFamily="18" charset="0"/>
                            </a:rPr>
                            <m:t>𝑒</m:t>
                          </m:r>
                        </m:e>
                        <m:sub>
                          <m:r>
                            <a:rPr lang="en-US" sz="2400" i="1">
                              <a:solidFill>
                                <a:schemeClr val="tx1"/>
                              </a:solidFill>
                              <a:latin typeface="Cambria Math" panose="02040503050406030204" pitchFamily="18" charset="0"/>
                              <a:ea typeface="Cambria Math" panose="02040503050406030204" pitchFamily="18" charset="0"/>
                            </a:rPr>
                            <m:t>𝑖</m:t>
                          </m:r>
                        </m:sub>
                      </m:sSub>
                      <m:r>
                        <a:rPr lang="en-US" sz="2400" i="1">
                          <a:solidFill>
                            <a:schemeClr val="tx1"/>
                          </a:solidFill>
                          <a:latin typeface="Cambria Math" panose="02040503050406030204" pitchFamily="18" charset="0"/>
                          <a:ea typeface="Cambria Math" panose="02040503050406030204" pitchFamily="18" charset="0"/>
                        </a:rPr>
                        <m:t> +</m:t>
                      </m:r>
                      <m:sSub>
                        <m:sSubPr>
                          <m:ctrlPr>
                            <a:rPr lang="en-US" sz="2400" i="1">
                              <a:solidFill>
                                <a:schemeClr val="tx1"/>
                              </a:solidFill>
                              <a:latin typeface="Cambria Math" panose="02040503050406030204" pitchFamily="18" charset="0"/>
                              <a:ea typeface="Cambria Math" panose="02040503050406030204" pitchFamily="18" charset="0"/>
                            </a:rPr>
                          </m:ctrlPr>
                        </m:sSubPr>
                        <m:e>
                          <m:r>
                            <a:rPr lang="en-US" sz="2400" i="1">
                              <a:solidFill>
                                <a:schemeClr val="tx1"/>
                              </a:solidFill>
                              <a:latin typeface="Cambria Math" panose="02040503050406030204" pitchFamily="18" charset="0"/>
                              <a:ea typeface="Cambria Math" panose="02040503050406030204" pitchFamily="18" charset="0"/>
                            </a:rPr>
                            <m:t>𝛽</m:t>
                          </m:r>
                        </m:e>
                        <m:sub>
                          <m:r>
                            <a:rPr lang="en-US" sz="2400" i="1">
                              <a:solidFill>
                                <a:schemeClr val="tx1"/>
                              </a:solidFill>
                              <a:latin typeface="Cambria Math" panose="02040503050406030204" pitchFamily="18" charset="0"/>
                              <a:ea typeface="Cambria Math" panose="02040503050406030204" pitchFamily="18" charset="0"/>
                            </a:rPr>
                            <m:t>2</m:t>
                          </m:r>
                        </m:sub>
                      </m:sSub>
                      <m:r>
                        <a:rPr lang="en-US" sz="2400" i="1">
                          <a:solidFill>
                            <a:schemeClr val="tx1"/>
                          </a:solidFill>
                          <a:latin typeface="Cambria Math" panose="02040503050406030204" pitchFamily="18" charset="0"/>
                          <a:ea typeface="Cambria Math" panose="02040503050406030204" pitchFamily="18" charset="0"/>
                        </a:rPr>
                        <m:t>𝑎𝑔</m:t>
                      </m:r>
                      <m:sSubSup>
                        <m:sSubSupPr>
                          <m:ctrlPr>
                            <a:rPr lang="en-US" sz="2400" i="1">
                              <a:solidFill>
                                <a:schemeClr val="tx1"/>
                              </a:solidFill>
                              <a:latin typeface="Cambria Math" panose="02040503050406030204" pitchFamily="18" charset="0"/>
                              <a:ea typeface="Cambria Math" panose="02040503050406030204" pitchFamily="18" charset="0"/>
                            </a:rPr>
                          </m:ctrlPr>
                        </m:sSubSupPr>
                        <m:e>
                          <m:r>
                            <a:rPr lang="en-US" sz="2400" i="1">
                              <a:solidFill>
                                <a:schemeClr val="tx1"/>
                              </a:solidFill>
                              <a:latin typeface="Cambria Math" panose="02040503050406030204" pitchFamily="18" charset="0"/>
                              <a:ea typeface="Cambria Math" panose="02040503050406030204" pitchFamily="18" charset="0"/>
                            </a:rPr>
                            <m:t>𝑒</m:t>
                          </m:r>
                        </m:e>
                        <m:sub>
                          <m:r>
                            <a:rPr lang="en-US" sz="2400" i="1">
                              <a:solidFill>
                                <a:schemeClr val="tx1"/>
                              </a:solidFill>
                              <a:latin typeface="Cambria Math" panose="02040503050406030204" pitchFamily="18" charset="0"/>
                              <a:ea typeface="Cambria Math" panose="02040503050406030204" pitchFamily="18" charset="0"/>
                            </a:rPr>
                            <m:t>𝑖</m:t>
                          </m:r>
                        </m:sub>
                        <m:sup>
                          <m:r>
                            <a:rPr lang="en-US" sz="2400" i="1">
                              <a:solidFill>
                                <a:schemeClr val="tx1"/>
                              </a:solidFill>
                              <a:latin typeface="Cambria Math" panose="02040503050406030204" pitchFamily="18" charset="0"/>
                              <a:ea typeface="Cambria Math" panose="02040503050406030204" pitchFamily="18" charset="0"/>
                            </a:rPr>
                            <m:t>2</m:t>
                          </m:r>
                        </m:sup>
                      </m:sSubSup>
                      <m:r>
                        <a:rPr lang="en-US" sz="2400" i="1">
                          <a:solidFill>
                            <a:schemeClr val="tx1"/>
                          </a:solidFill>
                          <a:latin typeface="Cambria Math" panose="02040503050406030204" pitchFamily="18" charset="0"/>
                          <a:ea typeface="Cambria Math" panose="02040503050406030204" pitchFamily="18" charset="0"/>
                        </a:rPr>
                        <m:t>+…+</m:t>
                      </m:r>
                      <m:sSub>
                        <m:sSubPr>
                          <m:ctrlPr>
                            <a:rPr lang="en-US" sz="2400" i="1">
                              <a:solidFill>
                                <a:schemeClr val="tx1"/>
                              </a:solidFill>
                              <a:latin typeface="Cambria Math" panose="02040503050406030204" pitchFamily="18" charset="0"/>
                              <a:ea typeface="Cambria Math" panose="02040503050406030204" pitchFamily="18" charset="0"/>
                            </a:rPr>
                          </m:ctrlPr>
                        </m:sSubPr>
                        <m:e>
                          <m:r>
                            <a:rPr lang="en-US" sz="2400" i="1">
                              <a:solidFill>
                                <a:schemeClr val="tx1"/>
                              </a:solidFill>
                              <a:latin typeface="Cambria Math" panose="02040503050406030204" pitchFamily="18" charset="0"/>
                              <a:ea typeface="Cambria Math" panose="02040503050406030204" pitchFamily="18" charset="0"/>
                            </a:rPr>
                            <m:t>𝛽</m:t>
                          </m:r>
                        </m:e>
                        <m:sub>
                          <m:r>
                            <a:rPr lang="en-US" sz="2400" i="1">
                              <a:solidFill>
                                <a:schemeClr val="tx1"/>
                              </a:solidFill>
                              <a:latin typeface="Cambria Math" panose="02040503050406030204" pitchFamily="18" charset="0"/>
                              <a:ea typeface="Cambria Math" panose="02040503050406030204" pitchFamily="18" charset="0"/>
                            </a:rPr>
                            <m:t>𝑝</m:t>
                          </m:r>
                        </m:sub>
                      </m:sSub>
                      <m:r>
                        <a:rPr lang="en-US" sz="2400" i="1">
                          <a:solidFill>
                            <a:schemeClr val="tx1"/>
                          </a:solidFill>
                          <a:latin typeface="Cambria Math" panose="02040503050406030204" pitchFamily="18" charset="0"/>
                          <a:ea typeface="Cambria Math" panose="02040503050406030204" pitchFamily="18" charset="0"/>
                        </a:rPr>
                        <m:t>𝑎𝑔</m:t>
                      </m:r>
                      <m:sSubSup>
                        <m:sSubSupPr>
                          <m:ctrlPr>
                            <a:rPr lang="en-US" sz="2400" i="1">
                              <a:solidFill>
                                <a:schemeClr val="tx1"/>
                              </a:solidFill>
                              <a:latin typeface="Cambria Math" panose="02040503050406030204" pitchFamily="18" charset="0"/>
                              <a:ea typeface="Cambria Math" panose="02040503050406030204" pitchFamily="18" charset="0"/>
                            </a:rPr>
                          </m:ctrlPr>
                        </m:sSubSupPr>
                        <m:e>
                          <m:r>
                            <a:rPr lang="en-US" sz="2400" i="1">
                              <a:solidFill>
                                <a:schemeClr val="tx1"/>
                              </a:solidFill>
                              <a:latin typeface="Cambria Math" panose="02040503050406030204" pitchFamily="18" charset="0"/>
                              <a:ea typeface="Cambria Math" panose="02040503050406030204" pitchFamily="18" charset="0"/>
                            </a:rPr>
                            <m:t>𝑒</m:t>
                          </m:r>
                        </m:e>
                        <m:sub>
                          <m:r>
                            <a:rPr lang="en-US" sz="2400" i="1">
                              <a:solidFill>
                                <a:schemeClr val="tx1"/>
                              </a:solidFill>
                              <a:latin typeface="Cambria Math" panose="02040503050406030204" pitchFamily="18" charset="0"/>
                              <a:ea typeface="Cambria Math" panose="02040503050406030204" pitchFamily="18" charset="0"/>
                            </a:rPr>
                            <m:t>𝑖</m:t>
                          </m:r>
                        </m:sub>
                        <m:sup>
                          <m:r>
                            <a:rPr lang="en-US" sz="2400" i="1">
                              <a:solidFill>
                                <a:schemeClr val="tx1"/>
                              </a:solidFill>
                              <a:latin typeface="Cambria Math" panose="02040503050406030204" pitchFamily="18" charset="0"/>
                              <a:ea typeface="Cambria Math" panose="02040503050406030204" pitchFamily="18" charset="0"/>
                            </a:rPr>
                            <m:t>𝑝</m:t>
                          </m:r>
                        </m:sup>
                      </m:sSubSup>
                      <m:r>
                        <a:rPr lang="en-US" sz="2400" i="1">
                          <a:solidFill>
                            <a:schemeClr val="tx1"/>
                          </a:solidFill>
                          <a:latin typeface="Cambria Math" panose="02040503050406030204" pitchFamily="18" charset="0"/>
                          <a:ea typeface="Cambria Math" panose="02040503050406030204" pitchFamily="18" charset="0"/>
                        </a:rPr>
                        <m:t>+ </m:t>
                      </m:r>
                      <m:sSub>
                        <m:sSubPr>
                          <m:ctrlPr>
                            <a:rPr lang="en-US" sz="2400" i="1">
                              <a:solidFill>
                                <a:schemeClr val="tx1"/>
                              </a:solidFill>
                              <a:latin typeface="Cambria Math" panose="02040503050406030204" pitchFamily="18" charset="0"/>
                            </a:rPr>
                          </m:ctrlPr>
                        </m:sSubPr>
                        <m:e>
                          <m:r>
                            <a:rPr lang="en-US" sz="2400" i="1">
                              <a:solidFill>
                                <a:schemeClr val="tx1"/>
                              </a:solidFill>
                              <a:latin typeface="Cambria Math" panose="02040503050406030204" pitchFamily="18" charset="0"/>
                            </a:rPr>
                            <m:t>𝜖</m:t>
                          </m:r>
                        </m:e>
                        <m:sub>
                          <m:r>
                            <a:rPr lang="en-US" sz="2400" i="1">
                              <a:solidFill>
                                <a:schemeClr val="tx1"/>
                              </a:solidFill>
                              <a:latin typeface="Cambria Math" panose="02040503050406030204" pitchFamily="18" charset="0"/>
                            </a:rPr>
                            <m:t>𝑖</m:t>
                          </m:r>
                        </m:sub>
                      </m:sSub>
                    </m:oMath>
                  </m:oMathPara>
                </a14:m>
                <a:endParaRPr lang="en-US" sz="2400" dirty="0">
                  <a:solidFill>
                    <a:schemeClr val="tx1"/>
                  </a:solidFill>
                </a:endParaRPr>
              </a:p>
              <a:p>
                <a:pPr marL="519113" indent="-519113"/>
                <a:r>
                  <a:rPr lang="en-US" sz="2400" dirty="0">
                    <a:solidFill>
                      <a:schemeClr val="tx1"/>
                    </a:solidFill>
                  </a:rPr>
                  <a:t>3.    Create the necessary features </a:t>
                </a:r>
                <a:r>
                  <a:rPr lang="en-US" sz="2400" dirty="0" err="1">
                    <a:solidFill>
                      <a:schemeClr val="tx1"/>
                    </a:solidFill>
                    <a:latin typeface="Courier New" panose="02070309020205020404" pitchFamily="49" charset="0"/>
                    <a:cs typeface="Courier New" panose="02070309020205020404" pitchFamily="49" charset="0"/>
                  </a:rPr>
                  <a:t>eg</a:t>
                </a:r>
                <a:r>
                  <a:rPr lang="en-US" sz="2400" dirty="0">
                    <a:solidFill>
                      <a:schemeClr val="tx1"/>
                    </a:solidFill>
                    <a:latin typeface="Courier New" panose="02070309020205020404" pitchFamily="49" charset="0"/>
                    <a:cs typeface="Courier New" panose="02070309020205020404" pitchFamily="49" charset="0"/>
                  </a:rPr>
                  <a:t>. Age2=age^2 (or use poly)</a:t>
                </a:r>
              </a:p>
              <a:p>
                <a:pPr marL="519113" indent="-519113"/>
                <a:r>
                  <a:rPr lang="en-US" sz="2400" dirty="0">
                    <a:solidFill>
                      <a:schemeClr val="tx1"/>
                    </a:solidFill>
                    <a:latin typeface="Courier New" panose="02070309020205020404" pitchFamily="49" charset="0"/>
                    <a:cs typeface="Courier New" panose="02070309020205020404" pitchFamily="49" charset="0"/>
                  </a:rPr>
                  <a:t>4. </a:t>
                </a:r>
                <a:r>
                  <a:rPr lang="en-US" sz="2400" dirty="0">
                    <a:solidFill>
                      <a:schemeClr val="tx1"/>
                    </a:solidFill>
                    <a:latin typeface="+mn-lt"/>
                    <a:cs typeface="Courier New" panose="02070309020205020404" pitchFamily="49" charset="0"/>
                  </a:rPr>
                  <a:t>Estimate the model:</a:t>
                </a:r>
              </a:p>
              <a:p>
                <a:pPr marL="519113" indent="-519113"/>
                <a:endParaRPr lang="en-US" sz="2400" dirty="0">
                  <a:solidFill>
                    <a:schemeClr val="tx1"/>
                  </a:solidFill>
                  <a:latin typeface="+mn-lt"/>
                  <a:cs typeface="Courier New" panose="02070309020205020404" pitchFamily="49" charset="0"/>
                </a:endParaRPr>
              </a:p>
              <a:p>
                <a:pPr marL="519113" indent="-519113" algn="ctr"/>
                <a:r>
                  <a:rPr lang="en-US" sz="2400" dirty="0" err="1">
                    <a:solidFill>
                      <a:schemeClr val="tx1"/>
                    </a:solidFill>
                    <a:latin typeface="Courier New" panose="02070309020205020404" pitchFamily="49" charset="0"/>
                    <a:cs typeface="Courier New" panose="02070309020205020404" pitchFamily="49" charset="0"/>
                  </a:rPr>
                  <a:t>mymodel</a:t>
                </a:r>
                <a:r>
                  <a:rPr lang="en-US" sz="2400" dirty="0">
                    <a:solidFill>
                      <a:schemeClr val="tx1"/>
                    </a:solidFill>
                    <a:latin typeface="Courier New" panose="02070309020205020404" pitchFamily="49" charset="0"/>
                    <a:cs typeface="Courier New" panose="02070309020205020404" pitchFamily="49" charset="0"/>
                  </a:rPr>
                  <a:t>=lm(y~age+age2…+</a:t>
                </a:r>
                <a:r>
                  <a:rPr lang="en-US" sz="2400" dirty="0" err="1">
                    <a:solidFill>
                      <a:schemeClr val="tx1"/>
                    </a:solidFill>
                    <a:latin typeface="Courier New" panose="02070309020205020404" pitchFamily="49" charset="0"/>
                    <a:cs typeface="Courier New" panose="02070309020205020404" pitchFamily="49" charset="0"/>
                  </a:rPr>
                  <a:t>ageP</a:t>
                </a:r>
                <a:r>
                  <a:rPr lang="en-US" sz="2400" dirty="0">
                    <a:solidFill>
                      <a:schemeClr val="tx1"/>
                    </a:solidFill>
                    <a:latin typeface="Courier New" panose="02070309020205020404" pitchFamily="49" charset="0"/>
                    <a:cs typeface="Courier New" panose="02070309020205020404" pitchFamily="49" charset="0"/>
                  </a:rPr>
                  <a:t>)</a:t>
                </a:r>
              </a:p>
              <a:p>
                <a:pPr marL="519113" indent="-519113" algn="ctr"/>
                <a:r>
                  <a:rPr lang="en-US" sz="2400" dirty="0">
                    <a:solidFill>
                      <a:schemeClr val="tx1"/>
                    </a:solidFill>
                    <a:latin typeface="Courier New" panose="02070309020205020404" pitchFamily="49" charset="0"/>
                    <a:cs typeface="Courier New" panose="02070309020205020404" pitchFamily="49" charset="0"/>
                  </a:rPr>
                  <a:t>summary(</a:t>
                </a:r>
                <a:r>
                  <a:rPr lang="en-US" sz="2400" dirty="0" err="1">
                    <a:solidFill>
                      <a:schemeClr val="tx1"/>
                    </a:solidFill>
                    <a:latin typeface="Courier New" panose="02070309020205020404" pitchFamily="49" charset="0"/>
                    <a:cs typeface="Courier New" panose="02070309020205020404" pitchFamily="49" charset="0"/>
                  </a:rPr>
                  <a:t>mymodel</a:t>
                </a:r>
                <a:r>
                  <a:rPr lang="en-US" sz="2400" dirty="0">
                    <a:solidFill>
                      <a:schemeClr val="tx1"/>
                    </a:solidFill>
                    <a:latin typeface="Courier New" panose="02070309020205020404" pitchFamily="49" charset="0"/>
                    <a:cs typeface="Courier New" panose="02070309020205020404" pitchFamily="49" charset="0"/>
                  </a:rPr>
                  <a:t>)</a:t>
                </a:r>
              </a:p>
              <a:p>
                <a:pPr marL="519113" indent="-519113"/>
                <a:endParaRPr lang="en-US" sz="2400" dirty="0">
                  <a:solidFill>
                    <a:schemeClr val="tx1"/>
                  </a:solidFill>
                  <a:latin typeface="Courier New" panose="02070309020205020404" pitchFamily="49" charset="0"/>
                  <a:cs typeface="Courier New" panose="02070309020205020404" pitchFamily="49" charset="0"/>
                </a:endParaRPr>
              </a:p>
              <a:p>
                <a:pPr marL="519113" indent="-519113"/>
                <a:r>
                  <a:rPr lang="en-US" sz="2400" dirty="0">
                    <a:solidFill>
                      <a:schemeClr val="tx1"/>
                    </a:solidFill>
                    <a:latin typeface="+mn-lt"/>
                    <a:cs typeface="Courier New" panose="02070309020205020404" pitchFamily="49" charset="0"/>
                  </a:rPr>
                  <a:t>5. 	Evaluate the model with an evaluation metric.</a:t>
                </a:r>
              </a:p>
              <a:p>
                <a:pPr marL="519113" indent="-519113"/>
                <a:r>
                  <a:rPr lang="en-US" sz="2400" dirty="0">
                    <a:solidFill>
                      <a:schemeClr val="tx1"/>
                    </a:solidFill>
                    <a:latin typeface="+mn-lt"/>
                    <a:cs typeface="Courier New" panose="02070309020205020404" pitchFamily="49" charset="0"/>
                  </a:rPr>
                  <a:t>6. 	Repeat steps 2-5 to improve model fit.</a:t>
                </a:r>
              </a:p>
              <a:p>
                <a:endParaRPr lang="en-US" sz="1400" dirty="0">
                  <a:solidFill>
                    <a:schemeClr val="tx1"/>
                  </a:solidFill>
                </a:endParaRPr>
              </a:p>
              <a:p>
                <a:endParaRPr lang="en-US" sz="3600" dirty="0">
                  <a:solidFill>
                    <a:schemeClr val="tx1"/>
                  </a:solidFill>
                </a:endParaRPr>
              </a:p>
              <a:p>
                <a:endParaRPr lang="en-US" sz="3600" dirty="0">
                  <a:solidFill>
                    <a:schemeClr val="tx2"/>
                  </a:solidFill>
                </a:endParaRPr>
              </a:p>
            </p:txBody>
          </p:sp>
        </mc:Choice>
        <mc:Fallback xmlns="">
          <p:sp>
            <p:nvSpPr>
              <p:cNvPr id="3" name="Text Placeholder 2"/>
              <p:cNvSpPr>
                <a:spLocks noGrp="1" noRot="1" noChangeAspect="1" noMove="1" noResize="1" noEditPoints="1" noAdjustHandles="1" noChangeArrowheads="1" noChangeShapeType="1" noTextEdit="1"/>
              </p:cNvSpPr>
              <p:nvPr>
                <p:ph type="body" sz="quarter" idx="10"/>
              </p:nvPr>
            </p:nvSpPr>
            <p:spPr>
              <a:xfrm>
                <a:off x="276683" y="987071"/>
                <a:ext cx="11669894" cy="6967548"/>
              </a:xfrm>
              <a:blipFill rotWithShape="0">
                <a:blip r:embed="rId3"/>
                <a:stretch>
                  <a:fillRect l="-313"/>
                </a:stretch>
              </a:blipFill>
            </p:spPr>
            <p:txBody>
              <a:bodyPr/>
              <a:lstStyle/>
              <a:p>
                <a:r>
                  <a:rPr lang="en-US">
                    <a:noFill/>
                  </a:rPr>
                  <a:t> </a:t>
                </a:r>
              </a:p>
            </p:txBody>
          </p:sp>
        </mc:Fallback>
      </mc:AlternateContent>
    </p:spTree>
    <p:extLst>
      <p:ext uri="{BB962C8B-B14F-4D97-AF65-F5344CB8AC3E}">
        <p14:creationId xmlns:p14="http://schemas.microsoft.com/office/powerpoint/2010/main" val="27939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 prediction</a:t>
            </a:r>
          </a:p>
        </p:txBody>
      </p:sp>
      <mc:AlternateContent xmlns:mc="http://schemas.openxmlformats.org/markup-compatibility/2006" xmlns:a14="http://schemas.microsoft.com/office/drawing/2010/main">
        <mc:Choice Requires="a14">
          <p:sp>
            <p:nvSpPr>
              <p:cNvPr id="3" name="Text Placeholder 2"/>
              <p:cNvSpPr>
                <a:spLocks noGrp="1"/>
              </p:cNvSpPr>
              <p:nvPr>
                <p:ph type="body" sz="quarter" idx="10"/>
              </p:nvPr>
            </p:nvSpPr>
            <p:spPr>
              <a:xfrm>
                <a:off x="276683" y="987071"/>
                <a:ext cx="11669894" cy="5558638"/>
              </a:xfrm>
            </p:spPr>
            <p:txBody>
              <a:bodyPr/>
              <a:lstStyle/>
              <a:p>
                <a:endParaRPr lang="en-US" sz="2000" dirty="0">
                  <a:solidFill>
                    <a:schemeClr val="tx1"/>
                  </a:solidFill>
                  <a:latin typeface="+mn-lt"/>
                </a:endParaRPr>
              </a:p>
              <a:p>
                <a:pPr marL="742950" indent="-742950">
                  <a:buAutoNum type="arabicPeriod"/>
                </a:pPr>
                <a:r>
                  <a:rPr lang="en-US" sz="3200" dirty="0">
                    <a:solidFill>
                      <a:schemeClr val="tx1"/>
                    </a:solidFill>
                  </a:rPr>
                  <a:t>After we have fit a model, we can predict the outcome for any input. </a:t>
                </a:r>
              </a:p>
              <a:p>
                <a:pPr/>
                <a14:m>
                  <m:oMathPara xmlns:m="http://schemas.openxmlformats.org/officeDocument/2006/math">
                    <m:oMathParaPr>
                      <m:jc m:val="centerGroup"/>
                    </m:oMathParaPr>
                    <m:oMath xmlns:m="http://schemas.openxmlformats.org/officeDocument/2006/math">
                      <m:acc>
                        <m:accPr>
                          <m:chr m:val="̂"/>
                          <m:ctrlPr>
                            <a:rPr lang="en-US" sz="3200" i="1">
                              <a:solidFill>
                                <a:schemeClr val="tx1"/>
                              </a:solidFill>
                              <a:latin typeface="Cambria Math" panose="02040503050406030204" pitchFamily="18" charset="0"/>
                            </a:rPr>
                          </m:ctrlPr>
                        </m:accPr>
                        <m:e>
                          <m:sSub>
                            <m:sSubPr>
                              <m:ctrlPr>
                                <a:rPr lang="en-US" sz="3200" i="1">
                                  <a:solidFill>
                                    <a:schemeClr val="tx1"/>
                                  </a:solidFill>
                                  <a:latin typeface="Cambria Math" panose="02040503050406030204" pitchFamily="18" charset="0"/>
                                </a:rPr>
                              </m:ctrlPr>
                            </m:sSubPr>
                            <m:e>
                              <m:r>
                                <a:rPr lang="en-US" sz="3200" i="1">
                                  <a:solidFill>
                                    <a:schemeClr val="tx1"/>
                                  </a:solidFill>
                                  <a:latin typeface="Cambria Math" panose="02040503050406030204" pitchFamily="18" charset="0"/>
                                </a:rPr>
                                <m:t>h</m:t>
                              </m:r>
                            </m:e>
                            <m:sub>
                              <m:r>
                                <a:rPr lang="en-US" sz="3200" i="1">
                                  <a:solidFill>
                                    <a:schemeClr val="tx1"/>
                                  </a:solidFill>
                                  <a:latin typeface="Cambria Math" panose="02040503050406030204" pitchFamily="18" charset="0"/>
                                </a:rPr>
                                <m:t>𝑖</m:t>
                              </m:r>
                            </m:sub>
                          </m:sSub>
                        </m:e>
                      </m:acc>
                      <m:r>
                        <a:rPr lang="en-US" sz="3200" i="1" smtClean="0">
                          <a:solidFill>
                            <a:schemeClr val="tx1"/>
                          </a:solidFill>
                          <a:latin typeface="Cambria Math" panose="02040503050406030204" pitchFamily="18" charset="0"/>
                        </a:rPr>
                        <m:t>=</m:t>
                      </m:r>
                      <m:r>
                        <a:rPr lang="en-US" sz="3200" i="1">
                          <a:solidFill>
                            <a:schemeClr val="tx1"/>
                          </a:solidFill>
                          <a:latin typeface="Cambria Math" panose="02040503050406030204" pitchFamily="18" charset="0"/>
                          <a:ea typeface="Cambria Math" panose="02040503050406030204" pitchFamily="18" charset="0"/>
                        </a:rPr>
                        <m:t>𝛼</m:t>
                      </m:r>
                      <m:r>
                        <a:rPr lang="en-US" sz="3200" i="1">
                          <a:solidFill>
                            <a:schemeClr val="tx1"/>
                          </a:solidFill>
                          <a:latin typeface="Cambria Math" panose="02040503050406030204" pitchFamily="18" charset="0"/>
                          <a:ea typeface="Cambria Math" panose="02040503050406030204" pitchFamily="18" charset="0"/>
                        </a:rPr>
                        <m:t>+</m:t>
                      </m:r>
                      <m:acc>
                        <m:accPr>
                          <m:chr m:val="̂"/>
                          <m:ctrlPr>
                            <a:rPr lang="en-US" sz="3200" i="1" smtClean="0">
                              <a:solidFill>
                                <a:schemeClr val="tx1"/>
                              </a:solidFill>
                              <a:latin typeface="Cambria Math" panose="02040503050406030204" pitchFamily="18" charset="0"/>
                              <a:ea typeface="Cambria Math" panose="02040503050406030204" pitchFamily="18" charset="0"/>
                            </a:rPr>
                          </m:ctrlPr>
                        </m:accPr>
                        <m:e>
                          <m:sSub>
                            <m:sSubPr>
                              <m:ctrlPr>
                                <a:rPr lang="en-US" sz="3200" b="0" i="1" smtClean="0">
                                  <a:solidFill>
                                    <a:schemeClr val="tx1"/>
                                  </a:solidFill>
                                  <a:latin typeface="Cambria Math" panose="02040503050406030204" pitchFamily="18" charset="0"/>
                                  <a:ea typeface="Cambria Math" panose="02040503050406030204" pitchFamily="18" charset="0"/>
                                </a:rPr>
                              </m:ctrlPr>
                            </m:sSubPr>
                            <m:e>
                              <m:r>
                                <a:rPr lang="en-US" sz="3200" b="0" i="1" smtClean="0">
                                  <a:solidFill>
                                    <a:schemeClr val="tx1"/>
                                  </a:solidFill>
                                  <a:latin typeface="Cambria Math" panose="02040503050406030204" pitchFamily="18" charset="0"/>
                                  <a:ea typeface="Cambria Math" panose="02040503050406030204" pitchFamily="18" charset="0"/>
                                </a:rPr>
                                <m:t>𝛽</m:t>
                              </m:r>
                            </m:e>
                            <m:sub>
                              <m:r>
                                <a:rPr lang="en-US" sz="3200" b="0" i="1" smtClean="0">
                                  <a:solidFill>
                                    <a:schemeClr val="tx1"/>
                                  </a:solidFill>
                                  <a:latin typeface="Cambria Math" panose="02040503050406030204" pitchFamily="18" charset="0"/>
                                  <a:ea typeface="Cambria Math" panose="02040503050406030204" pitchFamily="18" charset="0"/>
                                </a:rPr>
                                <m:t>1</m:t>
                              </m:r>
                            </m:sub>
                          </m:sSub>
                        </m:e>
                      </m:acc>
                      <m:r>
                        <a:rPr lang="en-US" sz="3200" i="1">
                          <a:solidFill>
                            <a:schemeClr val="tx1"/>
                          </a:solidFill>
                          <a:latin typeface="Cambria Math" panose="02040503050406030204" pitchFamily="18" charset="0"/>
                          <a:ea typeface="Cambria Math" panose="02040503050406030204" pitchFamily="18" charset="0"/>
                        </a:rPr>
                        <m:t>𝑎𝑔</m:t>
                      </m:r>
                      <m:sSub>
                        <m:sSubPr>
                          <m:ctrlPr>
                            <a:rPr lang="en-US" sz="3200" i="1">
                              <a:solidFill>
                                <a:schemeClr val="tx1"/>
                              </a:solidFill>
                              <a:latin typeface="Cambria Math" panose="02040503050406030204" pitchFamily="18" charset="0"/>
                              <a:ea typeface="Cambria Math" panose="02040503050406030204" pitchFamily="18" charset="0"/>
                            </a:rPr>
                          </m:ctrlPr>
                        </m:sSubPr>
                        <m:e>
                          <m:r>
                            <a:rPr lang="en-US" sz="3200" i="1">
                              <a:solidFill>
                                <a:schemeClr val="tx1"/>
                              </a:solidFill>
                              <a:latin typeface="Cambria Math" panose="02040503050406030204" pitchFamily="18" charset="0"/>
                              <a:ea typeface="Cambria Math" panose="02040503050406030204" pitchFamily="18" charset="0"/>
                            </a:rPr>
                            <m:t>𝑒</m:t>
                          </m:r>
                        </m:e>
                        <m:sub>
                          <m:r>
                            <a:rPr lang="en-US" sz="3200" i="1">
                              <a:solidFill>
                                <a:schemeClr val="tx1"/>
                              </a:solidFill>
                              <a:latin typeface="Cambria Math" panose="02040503050406030204" pitchFamily="18" charset="0"/>
                              <a:ea typeface="Cambria Math" panose="02040503050406030204" pitchFamily="18" charset="0"/>
                            </a:rPr>
                            <m:t>𝑖</m:t>
                          </m:r>
                        </m:sub>
                      </m:sSub>
                      <m:r>
                        <a:rPr lang="en-US" sz="3200" i="1">
                          <a:solidFill>
                            <a:schemeClr val="tx1"/>
                          </a:solidFill>
                          <a:latin typeface="Cambria Math" panose="02040503050406030204" pitchFamily="18" charset="0"/>
                          <a:ea typeface="Cambria Math" panose="02040503050406030204" pitchFamily="18" charset="0"/>
                        </a:rPr>
                        <m:t> +</m:t>
                      </m:r>
                      <m:acc>
                        <m:accPr>
                          <m:chr m:val="̂"/>
                          <m:ctrlPr>
                            <a:rPr lang="en-US" sz="3200" i="1">
                              <a:solidFill>
                                <a:schemeClr val="tx1"/>
                              </a:solidFill>
                              <a:latin typeface="Cambria Math" panose="02040503050406030204" pitchFamily="18" charset="0"/>
                              <a:ea typeface="Cambria Math" panose="02040503050406030204" pitchFamily="18" charset="0"/>
                            </a:rPr>
                          </m:ctrlPr>
                        </m:accPr>
                        <m:e>
                          <m:sSub>
                            <m:sSubPr>
                              <m:ctrlPr>
                                <a:rPr lang="en-US" sz="3200" b="0" i="1" smtClean="0">
                                  <a:solidFill>
                                    <a:schemeClr val="tx1"/>
                                  </a:solidFill>
                                  <a:latin typeface="Cambria Math" panose="02040503050406030204" pitchFamily="18" charset="0"/>
                                  <a:ea typeface="Cambria Math" panose="02040503050406030204" pitchFamily="18" charset="0"/>
                                </a:rPr>
                              </m:ctrlPr>
                            </m:sSubPr>
                            <m:e>
                              <m:r>
                                <a:rPr lang="en-US" sz="3200" b="0" i="1" smtClean="0">
                                  <a:solidFill>
                                    <a:schemeClr val="tx1"/>
                                  </a:solidFill>
                                  <a:latin typeface="Cambria Math" panose="02040503050406030204" pitchFamily="18" charset="0"/>
                                  <a:ea typeface="Cambria Math" panose="02040503050406030204" pitchFamily="18" charset="0"/>
                                </a:rPr>
                                <m:t>𝛽</m:t>
                              </m:r>
                            </m:e>
                            <m:sub>
                              <m:r>
                                <a:rPr lang="en-US" sz="3200" b="0" i="1" smtClean="0">
                                  <a:solidFill>
                                    <a:schemeClr val="tx1"/>
                                  </a:solidFill>
                                  <a:latin typeface="Cambria Math" panose="02040503050406030204" pitchFamily="18" charset="0"/>
                                  <a:ea typeface="Cambria Math" panose="02040503050406030204" pitchFamily="18" charset="0"/>
                                </a:rPr>
                                <m:t>2</m:t>
                              </m:r>
                            </m:sub>
                          </m:sSub>
                        </m:e>
                      </m:acc>
                      <m:r>
                        <a:rPr lang="en-US" sz="3200" i="1">
                          <a:solidFill>
                            <a:schemeClr val="tx1"/>
                          </a:solidFill>
                          <a:latin typeface="Cambria Math" panose="02040503050406030204" pitchFamily="18" charset="0"/>
                          <a:ea typeface="Cambria Math" panose="02040503050406030204" pitchFamily="18" charset="0"/>
                        </a:rPr>
                        <m:t>𝑎𝑔</m:t>
                      </m:r>
                      <m:sSubSup>
                        <m:sSubSupPr>
                          <m:ctrlPr>
                            <a:rPr lang="en-US" sz="3200" i="1">
                              <a:solidFill>
                                <a:schemeClr val="tx1"/>
                              </a:solidFill>
                              <a:latin typeface="Cambria Math" panose="02040503050406030204" pitchFamily="18" charset="0"/>
                              <a:ea typeface="Cambria Math" panose="02040503050406030204" pitchFamily="18" charset="0"/>
                            </a:rPr>
                          </m:ctrlPr>
                        </m:sSubSupPr>
                        <m:e>
                          <m:r>
                            <a:rPr lang="en-US" sz="3200" i="1">
                              <a:solidFill>
                                <a:schemeClr val="tx1"/>
                              </a:solidFill>
                              <a:latin typeface="Cambria Math" panose="02040503050406030204" pitchFamily="18" charset="0"/>
                              <a:ea typeface="Cambria Math" panose="02040503050406030204" pitchFamily="18" charset="0"/>
                            </a:rPr>
                            <m:t>𝑒</m:t>
                          </m:r>
                        </m:e>
                        <m:sub>
                          <m:r>
                            <a:rPr lang="en-US" sz="3200" i="1">
                              <a:solidFill>
                                <a:schemeClr val="tx1"/>
                              </a:solidFill>
                              <a:latin typeface="Cambria Math" panose="02040503050406030204" pitchFamily="18" charset="0"/>
                              <a:ea typeface="Cambria Math" panose="02040503050406030204" pitchFamily="18" charset="0"/>
                            </a:rPr>
                            <m:t>𝑖</m:t>
                          </m:r>
                        </m:sub>
                        <m:sup>
                          <m:r>
                            <a:rPr lang="en-US" sz="3200" i="1">
                              <a:solidFill>
                                <a:schemeClr val="tx1"/>
                              </a:solidFill>
                              <a:latin typeface="Cambria Math" panose="02040503050406030204" pitchFamily="18" charset="0"/>
                              <a:ea typeface="Cambria Math" panose="02040503050406030204" pitchFamily="18" charset="0"/>
                            </a:rPr>
                            <m:t>2</m:t>
                          </m:r>
                        </m:sup>
                      </m:sSubSup>
                      <m:r>
                        <a:rPr lang="en-US" sz="3200" i="1">
                          <a:solidFill>
                            <a:schemeClr val="tx1"/>
                          </a:solidFill>
                          <a:latin typeface="Cambria Math" panose="02040503050406030204" pitchFamily="18" charset="0"/>
                          <a:ea typeface="Cambria Math" panose="02040503050406030204" pitchFamily="18" charset="0"/>
                        </a:rPr>
                        <m:t>+…+</m:t>
                      </m:r>
                      <m:sSub>
                        <m:sSubPr>
                          <m:ctrlPr>
                            <a:rPr lang="en-US" sz="3200" i="1">
                              <a:solidFill>
                                <a:schemeClr val="tx1"/>
                              </a:solidFill>
                              <a:latin typeface="Cambria Math" panose="02040503050406030204" pitchFamily="18" charset="0"/>
                              <a:ea typeface="Cambria Math" panose="02040503050406030204" pitchFamily="18" charset="0"/>
                            </a:rPr>
                          </m:ctrlPr>
                        </m:sSubPr>
                        <m:e>
                          <m:acc>
                            <m:accPr>
                              <m:chr m:val="̂"/>
                              <m:ctrlPr>
                                <a:rPr lang="en-US" sz="3200" i="1" smtClean="0">
                                  <a:solidFill>
                                    <a:schemeClr val="tx1"/>
                                  </a:solidFill>
                                  <a:latin typeface="Cambria Math" panose="02040503050406030204" pitchFamily="18" charset="0"/>
                                  <a:ea typeface="Cambria Math" panose="02040503050406030204" pitchFamily="18" charset="0"/>
                                </a:rPr>
                              </m:ctrlPr>
                            </m:accPr>
                            <m:e>
                              <m:sSub>
                                <m:sSubPr>
                                  <m:ctrlPr>
                                    <a:rPr lang="en-US" sz="3200" b="0" i="1" smtClean="0">
                                      <a:solidFill>
                                        <a:schemeClr val="tx1"/>
                                      </a:solidFill>
                                      <a:latin typeface="Cambria Math" panose="02040503050406030204" pitchFamily="18" charset="0"/>
                                      <a:ea typeface="Cambria Math" panose="02040503050406030204" pitchFamily="18" charset="0"/>
                                    </a:rPr>
                                  </m:ctrlPr>
                                </m:sSubPr>
                                <m:e>
                                  <m:r>
                                    <a:rPr lang="en-US" sz="3200" b="0" i="1" smtClean="0">
                                      <a:solidFill>
                                        <a:schemeClr val="tx1"/>
                                      </a:solidFill>
                                      <a:latin typeface="Cambria Math" panose="02040503050406030204" pitchFamily="18" charset="0"/>
                                      <a:ea typeface="Cambria Math" panose="02040503050406030204" pitchFamily="18" charset="0"/>
                                    </a:rPr>
                                    <m:t>𝛽</m:t>
                                  </m:r>
                                </m:e>
                                <m:sub>
                                  <m:r>
                                    <a:rPr lang="en-US" sz="3200" b="0" i="1" smtClean="0">
                                      <a:solidFill>
                                        <a:schemeClr val="tx1"/>
                                      </a:solidFill>
                                      <a:latin typeface="Cambria Math" panose="02040503050406030204" pitchFamily="18" charset="0"/>
                                      <a:ea typeface="Cambria Math" panose="02040503050406030204" pitchFamily="18" charset="0"/>
                                    </a:rPr>
                                    <m:t>𝑝</m:t>
                                  </m:r>
                                </m:sub>
                              </m:sSub>
                            </m:e>
                          </m:acc>
                        </m:e>
                        <m:sub/>
                      </m:sSub>
                      <m:r>
                        <a:rPr lang="en-US" sz="3200" i="1">
                          <a:solidFill>
                            <a:schemeClr val="tx1"/>
                          </a:solidFill>
                          <a:latin typeface="Cambria Math" panose="02040503050406030204" pitchFamily="18" charset="0"/>
                          <a:ea typeface="Cambria Math" panose="02040503050406030204" pitchFamily="18" charset="0"/>
                        </a:rPr>
                        <m:t>𝑎𝑔</m:t>
                      </m:r>
                      <m:sSubSup>
                        <m:sSubSupPr>
                          <m:ctrlPr>
                            <a:rPr lang="en-US" sz="3200" i="1">
                              <a:solidFill>
                                <a:schemeClr val="tx1"/>
                              </a:solidFill>
                              <a:latin typeface="Cambria Math" panose="02040503050406030204" pitchFamily="18" charset="0"/>
                              <a:ea typeface="Cambria Math" panose="02040503050406030204" pitchFamily="18" charset="0"/>
                            </a:rPr>
                          </m:ctrlPr>
                        </m:sSubSupPr>
                        <m:e>
                          <m:r>
                            <a:rPr lang="en-US" sz="3200" i="1">
                              <a:solidFill>
                                <a:schemeClr val="tx1"/>
                              </a:solidFill>
                              <a:latin typeface="Cambria Math" panose="02040503050406030204" pitchFamily="18" charset="0"/>
                              <a:ea typeface="Cambria Math" panose="02040503050406030204" pitchFamily="18" charset="0"/>
                            </a:rPr>
                            <m:t>𝑒</m:t>
                          </m:r>
                        </m:e>
                        <m:sub>
                          <m:r>
                            <a:rPr lang="en-US" sz="3200" i="1">
                              <a:solidFill>
                                <a:schemeClr val="tx1"/>
                              </a:solidFill>
                              <a:latin typeface="Cambria Math" panose="02040503050406030204" pitchFamily="18" charset="0"/>
                              <a:ea typeface="Cambria Math" panose="02040503050406030204" pitchFamily="18" charset="0"/>
                            </a:rPr>
                            <m:t>𝑖</m:t>
                          </m:r>
                        </m:sub>
                        <m:sup>
                          <m:r>
                            <a:rPr lang="en-US" sz="3200" i="1">
                              <a:solidFill>
                                <a:schemeClr val="tx1"/>
                              </a:solidFill>
                              <a:latin typeface="Cambria Math" panose="02040503050406030204" pitchFamily="18" charset="0"/>
                              <a:ea typeface="Cambria Math" panose="02040503050406030204" pitchFamily="18" charset="0"/>
                            </a:rPr>
                            <m:t>𝑝</m:t>
                          </m:r>
                        </m:sup>
                      </m:sSubSup>
                    </m:oMath>
                  </m:oMathPara>
                </a14:m>
                <a:endParaRPr lang="en-US" sz="3200" dirty="0">
                  <a:solidFill>
                    <a:schemeClr val="tx1"/>
                  </a:solidFill>
                </a:endParaRPr>
              </a:p>
              <a:p>
                <a:r>
                  <a:rPr lang="en-US" sz="3200" dirty="0">
                    <a:solidFill>
                      <a:schemeClr val="tx1"/>
                    </a:solidFill>
                  </a:rPr>
                  <a:t>2.    For any given observation </a:t>
                </a:r>
                <a14:m>
                  <m:oMath xmlns:m="http://schemas.openxmlformats.org/officeDocument/2006/math">
                    <m:acc>
                      <m:accPr>
                        <m:chr m:val="̂"/>
                        <m:ctrlPr>
                          <a:rPr lang="en-US" sz="3200" i="1">
                            <a:solidFill>
                              <a:schemeClr val="tx1"/>
                            </a:solidFill>
                            <a:latin typeface="Cambria Math" panose="02040503050406030204" pitchFamily="18" charset="0"/>
                            <a:ea typeface="Cambria Math" panose="02040503050406030204" pitchFamily="18" charset="0"/>
                          </a:rPr>
                        </m:ctrlPr>
                      </m:accPr>
                      <m:e>
                        <m:sSub>
                          <m:sSubPr>
                            <m:ctrlPr>
                              <a:rPr lang="en-US" sz="3200" b="0" i="1" smtClean="0">
                                <a:solidFill>
                                  <a:schemeClr val="tx1"/>
                                </a:solidFill>
                                <a:latin typeface="Cambria Math" panose="02040503050406030204" pitchFamily="18" charset="0"/>
                                <a:ea typeface="Cambria Math" panose="02040503050406030204" pitchFamily="18" charset="0"/>
                              </a:rPr>
                            </m:ctrlPr>
                          </m:sSubPr>
                          <m:e>
                            <m:r>
                              <a:rPr lang="en-US" sz="3200" b="0" i="1" smtClean="0">
                                <a:solidFill>
                                  <a:schemeClr val="tx1"/>
                                </a:solidFill>
                                <a:latin typeface="Cambria Math" panose="02040503050406030204" pitchFamily="18" charset="0"/>
                                <a:ea typeface="Cambria Math" panose="02040503050406030204" pitchFamily="18" charset="0"/>
                              </a:rPr>
                              <m:t>h</m:t>
                            </m:r>
                          </m:e>
                          <m:sub>
                            <m:r>
                              <a:rPr lang="en-US" sz="3200" b="0" i="1" smtClean="0">
                                <a:solidFill>
                                  <a:schemeClr val="tx1"/>
                                </a:solidFill>
                                <a:latin typeface="Cambria Math" panose="02040503050406030204" pitchFamily="18" charset="0"/>
                                <a:ea typeface="Cambria Math" panose="02040503050406030204" pitchFamily="18" charset="0"/>
                              </a:rPr>
                              <m:t>𝑖</m:t>
                            </m:r>
                          </m:sub>
                        </m:sSub>
                      </m:e>
                    </m:acc>
                    <m:r>
                      <a:rPr lang="en-US" sz="3200" b="0" i="1" smtClean="0">
                        <a:solidFill>
                          <a:schemeClr val="tx1"/>
                        </a:solidFill>
                        <a:latin typeface="Cambria Math" panose="02040503050406030204" pitchFamily="18" charset="0"/>
                        <a:ea typeface="Cambria Math" panose="02040503050406030204" pitchFamily="18" charset="0"/>
                      </a:rPr>
                      <m:t>−</m:t>
                    </m:r>
                    <m:sSub>
                      <m:sSubPr>
                        <m:ctrlPr>
                          <a:rPr lang="en-US" sz="3200" b="0" i="1" smtClean="0">
                            <a:solidFill>
                              <a:schemeClr val="tx1"/>
                            </a:solidFill>
                            <a:latin typeface="Cambria Math" panose="02040503050406030204" pitchFamily="18" charset="0"/>
                            <a:ea typeface="Cambria Math" panose="02040503050406030204" pitchFamily="18" charset="0"/>
                          </a:rPr>
                        </m:ctrlPr>
                      </m:sSubPr>
                      <m:e>
                        <m:r>
                          <a:rPr lang="en-US" sz="3200" b="0" i="1" smtClean="0">
                            <a:solidFill>
                              <a:schemeClr val="tx1"/>
                            </a:solidFill>
                            <a:latin typeface="Cambria Math" panose="02040503050406030204" pitchFamily="18" charset="0"/>
                            <a:ea typeface="Cambria Math" panose="02040503050406030204" pitchFamily="18" charset="0"/>
                          </a:rPr>
                          <m:t>h</m:t>
                        </m:r>
                      </m:e>
                      <m:sub>
                        <m:r>
                          <a:rPr lang="en-US" sz="3200" b="0" i="1" smtClean="0">
                            <a:solidFill>
                              <a:schemeClr val="tx1"/>
                            </a:solidFill>
                            <a:latin typeface="Cambria Math" panose="02040503050406030204" pitchFamily="18" charset="0"/>
                            <a:ea typeface="Cambria Math" panose="02040503050406030204" pitchFamily="18" charset="0"/>
                          </a:rPr>
                          <m:t>𝑖</m:t>
                        </m:r>
                      </m:sub>
                    </m:sSub>
                    <m:r>
                      <a:rPr lang="en-US" sz="3200" b="0" i="1" smtClean="0">
                        <a:solidFill>
                          <a:schemeClr val="tx1"/>
                        </a:solidFill>
                        <a:latin typeface="Cambria Math" panose="02040503050406030204" pitchFamily="18" charset="0"/>
                        <a:ea typeface="Cambria Math" panose="02040503050406030204" pitchFamily="18" charset="0"/>
                      </a:rPr>
                      <m:t>=</m:t>
                    </m:r>
                    <m:r>
                      <a:rPr lang="en-US" sz="3200" b="0" i="1" smtClean="0">
                        <a:solidFill>
                          <a:schemeClr val="tx1"/>
                        </a:solidFill>
                        <a:latin typeface="Cambria Math" panose="02040503050406030204" pitchFamily="18" charset="0"/>
                        <a:ea typeface="Cambria Math" panose="02040503050406030204" pitchFamily="18" charset="0"/>
                      </a:rPr>
                      <m:t>𝑝𝑟𝑒𝑑𝑖𝑐𝑡𝑖𝑜𝑛</m:t>
                    </m:r>
                    <m:r>
                      <a:rPr lang="en-US" sz="3200" b="0" i="1" smtClean="0">
                        <a:solidFill>
                          <a:schemeClr val="tx1"/>
                        </a:solidFill>
                        <a:latin typeface="Cambria Math" panose="02040503050406030204" pitchFamily="18" charset="0"/>
                        <a:ea typeface="Cambria Math" panose="02040503050406030204" pitchFamily="18" charset="0"/>
                      </a:rPr>
                      <m:t> </m:t>
                    </m:r>
                    <m:r>
                      <a:rPr lang="en-US" sz="3200" b="0" i="1" smtClean="0">
                        <a:solidFill>
                          <a:schemeClr val="tx1"/>
                        </a:solidFill>
                        <a:latin typeface="Cambria Math" panose="02040503050406030204" pitchFamily="18" charset="0"/>
                        <a:ea typeface="Cambria Math" panose="02040503050406030204" pitchFamily="18" charset="0"/>
                      </a:rPr>
                      <m:t>𝑒𝑟𝑟𝑜𝑟</m:t>
                    </m:r>
                  </m:oMath>
                </a14:m>
                <a:endParaRPr lang="en-US" sz="3200" dirty="0">
                  <a:solidFill>
                    <a:schemeClr val="tx1"/>
                  </a:solidFill>
                </a:endParaRPr>
              </a:p>
              <a:p>
                <a:endParaRPr lang="en-US" sz="3600" dirty="0">
                  <a:solidFill>
                    <a:schemeClr val="tx1"/>
                  </a:solidFill>
                </a:endParaRPr>
              </a:p>
              <a:p>
                <a:pPr/>
                <a14:m>
                  <m:oMathPara xmlns:m="http://schemas.openxmlformats.org/officeDocument/2006/math">
                    <m:oMathParaPr>
                      <m:jc m:val="centerGroup"/>
                    </m:oMathParaPr>
                    <m:oMath xmlns:m="http://schemas.openxmlformats.org/officeDocument/2006/math">
                      <m:sSup>
                        <m:sSupPr>
                          <m:ctrlPr>
                            <a:rPr lang="en-US" sz="3600" b="0" i="1" smtClean="0">
                              <a:solidFill>
                                <a:schemeClr val="tx1"/>
                              </a:solidFill>
                              <a:latin typeface="Cambria Math" panose="02040503050406030204" pitchFamily="18" charset="0"/>
                              <a:ea typeface="Cambria Math" panose="02040503050406030204" pitchFamily="18" charset="0"/>
                            </a:rPr>
                          </m:ctrlPr>
                        </m:sSupPr>
                        <m:e>
                          <m:acc>
                            <m:accPr>
                              <m:chr m:val="̂"/>
                              <m:ctrlPr>
                                <a:rPr lang="en-US" sz="3600" i="1">
                                  <a:solidFill>
                                    <a:schemeClr val="tx1"/>
                                  </a:solidFill>
                                  <a:latin typeface="Cambria Math" panose="02040503050406030204" pitchFamily="18" charset="0"/>
                                  <a:ea typeface="Cambria Math" panose="02040503050406030204" pitchFamily="18" charset="0"/>
                                </a:rPr>
                              </m:ctrlPr>
                            </m:accPr>
                            <m:e>
                              <m:sSub>
                                <m:sSubPr>
                                  <m:ctrlPr>
                                    <a:rPr lang="en-US" sz="3600" i="1">
                                      <a:solidFill>
                                        <a:schemeClr val="tx1"/>
                                      </a:solidFill>
                                      <a:latin typeface="Cambria Math" panose="02040503050406030204" pitchFamily="18" charset="0"/>
                                      <a:ea typeface="Cambria Math" panose="02040503050406030204" pitchFamily="18" charset="0"/>
                                    </a:rPr>
                                  </m:ctrlPr>
                                </m:sSubPr>
                                <m:e>
                                  <m:r>
                                    <a:rPr lang="en-US" sz="3600" i="1">
                                      <a:solidFill>
                                        <a:schemeClr val="tx1"/>
                                      </a:solidFill>
                                      <a:latin typeface="Cambria Math" panose="02040503050406030204" pitchFamily="18" charset="0"/>
                                      <a:ea typeface="Cambria Math" panose="02040503050406030204" pitchFamily="18" charset="0"/>
                                    </a:rPr>
                                    <m:t>(</m:t>
                                  </m:r>
                                  <m:r>
                                    <a:rPr lang="en-US" sz="3600" i="1">
                                      <a:solidFill>
                                        <a:schemeClr val="tx1"/>
                                      </a:solidFill>
                                      <a:latin typeface="Cambria Math" panose="02040503050406030204" pitchFamily="18" charset="0"/>
                                      <a:ea typeface="Cambria Math" panose="02040503050406030204" pitchFamily="18" charset="0"/>
                                    </a:rPr>
                                    <m:t>h</m:t>
                                  </m:r>
                                </m:e>
                                <m:sub>
                                  <m:r>
                                    <a:rPr lang="en-US" sz="3600" i="1">
                                      <a:solidFill>
                                        <a:schemeClr val="tx1"/>
                                      </a:solidFill>
                                      <a:latin typeface="Cambria Math" panose="02040503050406030204" pitchFamily="18" charset="0"/>
                                      <a:ea typeface="Cambria Math" panose="02040503050406030204" pitchFamily="18" charset="0"/>
                                    </a:rPr>
                                    <m:t>𝑖</m:t>
                                  </m:r>
                                </m:sub>
                              </m:sSub>
                            </m:e>
                          </m:acc>
                          <m:r>
                            <a:rPr lang="en-US" sz="3600" i="1">
                              <a:solidFill>
                                <a:schemeClr val="tx1"/>
                              </a:solidFill>
                              <a:latin typeface="Cambria Math" panose="02040503050406030204" pitchFamily="18" charset="0"/>
                              <a:ea typeface="Cambria Math" panose="02040503050406030204" pitchFamily="18" charset="0"/>
                            </a:rPr>
                            <m:t>−</m:t>
                          </m:r>
                          <m:sSub>
                            <m:sSubPr>
                              <m:ctrlPr>
                                <a:rPr lang="en-US" sz="3600" i="1">
                                  <a:solidFill>
                                    <a:schemeClr val="tx1"/>
                                  </a:solidFill>
                                  <a:latin typeface="Cambria Math" panose="02040503050406030204" pitchFamily="18" charset="0"/>
                                  <a:ea typeface="Cambria Math" panose="02040503050406030204" pitchFamily="18" charset="0"/>
                                </a:rPr>
                              </m:ctrlPr>
                            </m:sSubPr>
                            <m:e>
                              <m:r>
                                <a:rPr lang="en-US" sz="3600" i="1">
                                  <a:solidFill>
                                    <a:schemeClr val="tx1"/>
                                  </a:solidFill>
                                  <a:latin typeface="Cambria Math" panose="02040503050406030204" pitchFamily="18" charset="0"/>
                                  <a:ea typeface="Cambria Math" panose="02040503050406030204" pitchFamily="18" charset="0"/>
                                </a:rPr>
                                <m:t>h</m:t>
                              </m:r>
                            </m:e>
                            <m:sub>
                              <m:r>
                                <a:rPr lang="en-US" sz="3600" i="1">
                                  <a:solidFill>
                                    <a:schemeClr val="tx1"/>
                                  </a:solidFill>
                                  <a:latin typeface="Cambria Math" panose="02040503050406030204" pitchFamily="18" charset="0"/>
                                  <a:ea typeface="Cambria Math" panose="02040503050406030204" pitchFamily="18" charset="0"/>
                                </a:rPr>
                                <m:t>𝑖</m:t>
                              </m:r>
                            </m:sub>
                          </m:sSub>
                          <m:r>
                            <a:rPr lang="en-US" sz="3600">
                              <a:solidFill>
                                <a:schemeClr val="tx1"/>
                              </a:solidFill>
                              <a:latin typeface="Cambria Math" panose="02040503050406030204" pitchFamily="18" charset="0"/>
                              <a:ea typeface="Cambria Math" panose="02040503050406030204" pitchFamily="18" charset="0"/>
                            </a:rPr>
                            <m:t>)</m:t>
                          </m:r>
                        </m:e>
                        <m:sup>
                          <m:r>
                            <a:rPr lang="en-US" sz="3600" b="0" i="1" smtClean="0">
                              <a:solidFill>
                                <a:schemeClr val="tx1"/>
                              </a:solidFill>
                              <a:latin typeface="Cambria Math" panose="02040503050406030204" pitchFamily="18" charset="0"/>
                              <a:ea typeface="Cambria Math" panose="02040503050406030204" pitchFamily="18" charset="0"/>
                            </a:rPr>
                            <m:t>2</m:t>
                          </m:r>
                        </m:sup>
                      </m:sSup>
                      <m:r>
                        <a:rPr lang="en-US" sz="3600" b="0" i="0" smtClean="0">
                          <a:solidFill>
                            <a:schemeClr val="tx1"/>
                          </a:solidFill>
                          <a:latin typeface="Cambria Math" panose="02040503050406030204" pitchFamily="18" charset="0"/>
                          <a:ea typeface="Cambria Math" panose="02040503050406030204" pitchFamily="18" charset="0"/>
                        </a:rPr>
                        <m:t> :</m:t>
                      </m:r>
                      <m:r>
                        <m:rPr>
                          <m:sty m:val="p"/>
                        </m:rPr>
                        <a:rPr lang="en-US" sz="3600" b="0" i="0" smtClean="0">
                          <a:solidFill>
                            <a:schemeClr val="tx1"/>
                          </a:solidFill>
                          <a:latin typeface="Cambria Math" panose="02040503050406030204" pitchFamily="18" charset="0"/>
                          <a:ea typeface="Cambria Math" panose="02040503050406030204" pitchFamily="18" charset="0"/>
                        </a:rPr>
                        <m:t>squared</m:t>
                      </m:r>
                      <m:r>
                        <a:rPr lang="en-US" sz="3600" b="0" i="0" smtClean="0">
                          <a:solidFill>
                            <a:schemeClr val="tx1"/>
                          </a:solidFill>
                          <a:latin typeface="Cambria Math" panose="02040503050406030204" pitchFamily="18" charset="0"/>
                          <a:ea typeface="Cambria Math" panose="02040503050406030204" pitchFamily="18" charset="0"/>
                        </a:rPr>
                        <m:t> </m:t>
                      </m:r>
                      <m:r>
                        <m:rPr>
                          <m:sty m:val="p"/>
                        </m:rPr>
                        <a:rPr lang="en-US" sz="3600" b="0" i="0" smtClean="0">
                          <a:solidFill>
                            <a:schemeClr val="tx1"/>
                          </a:solidFill>
                          <a:latin typeface="Cambria Math" panose="02040503050406030204" pitchFamily="18" charset="0"/>
                          <a:ea typeface="Cambria Math" panose="02040503050406030204" pitchFamily="18" charset="0"/>
                        </a:rPr>
                        <m:t>loss</m:t>
                      </m:r>
                    </m:oMath>
                  </m:oMathPara>
                </a14:m>
                <a:endParaRPr lang="en-US" sz="3600" dirty="0">
                  <a:solidFill>
                    <a:schemeClr val="tx1"/>
                  </a:solidFill>
                </a:endParaRPr>
              </a:p>
              <a:p>
                <a:pPr/>
                <a14:m>
                  <m:oMathPara xmlns:m="http://schemas.openxmlformats.org/officeDocument/2006/math">
                    <m:oMathParaPr>
                      <m:jc m:val="centerGroup"/>
                    </m:oMathParaPr>
                    <m:oMath xmlns:m="http://schemas.openxmlformats.org/officeDocument/2006/math">
                      <m:acc>
                        <m:accPr>
                          <m:chr m:val="̂"/>
                          <m:ctrlPr>
                            <a:rPr lang="en-US" sz="3600" i="1">
                              <a:solidFill>
                                <a:schemeClr val="tx1"/>
                              </a:solidFill>
                              <a:latin typeface="Cambria Math" panose="02040503050406030204" pitchFamily="18" charset="0"/>
                              <a:ea typeface="Cambria Math" panose="02040503050406030204" pitchFamily="18" charset="0"/>
                            </a:rPr>
                          </m:ctrlPr>
                        </m:accPr>
                        <m:e>
                          <m:sSub>
                            <m:sSubPr>
                              <m:ctrlPr>
                                <a:rPr lang="en-US" sz="3600" i="1">
                                  <a:solidFill>
                                    <a:schemeClr val="tx1"/>
                                  </a:solidFill>
                                  <a:latin typeface="Cambria Math" panose="02040503050406030204" pitchFamily="18" charset="0"/>
                                  <a:ea typeface="Cambria Math" panose="02040503050406030204" pitchFamily="18" charset="0"/>
                                </a:rPr>
                              </m:ctrlPr>
                            </m:sSubPr>
                            <m:e>
                              <m:r>
                                <a:rPr lang="en-US" sz="3600" b="0" i="1" smtClean="0">
                                  <a:solidFill>
                                    <a:schemeClr val="tx1"/>
                                  </a:solidFill>
                                  <a:latin typeface="Cambria Math" panose="02040503050406030204" pitchFamily="18" charset="0"/>
                                  <a:ea typeface="Cambria Math" panose="02040503050406030204" pitchFamily="18" charset="0"/>
                                </a:rPr>
                                <m:t>|</m:t>
                              </m:r>
                              <m:r>
                                <a:rPr lang="en-US" sz="3600" i="1">
                                  <a:solidFill>
                                    <a:schemeClr val="tx1"/>
                                  </a:solidFill>
                                  <a:latin typeface="Cambria Math" panose="02040503050406030204" pitchFamily="18" charset="0"/>
                                  <a:ea typeface="Cambria Math" panose="02040503050406030204" pitchFamily="18" charset="0"/>
                                </a:rPr>
                                <m:t>h</m:t>
                              </m:r>
                            </m:e>
                            <m:sub>
                              <m:r>
                                <a:rPr lang="en-US" sz="3600" i="1">
                                  <a:solidFill>
                                    <a:schemeClr val="tx1"/>
                                  </a:solidFill>
                                  <a:latin typeface="Cambria Math" panose="02040503050406030204" pitchFamily="18" charset="0"/>
                                  <a:ea typeface="Cambria Math" panose="02040503050406030204" pitchFamily="18" charset="0"/>
                                </a:rPr>
                                <m:t>𝑖</m:t>
                              </m:r>
                            </m:sub>
                          </m:sSub>
                        </m:e>
                      </m:acc>
                      <m:r>
                        <a:rPr lang="en-US" sz="3600" i="1">
                          <a:solidFill>
                            <a:schemeClr val="tx1"/>
                          </a:solidFill>
                          <a:latin typeface="Cambria Math" panose="02040503050406030204" pitchFamily="18" charset="0"/>
                          <a:ea typeface="Cambria Math" panose="02040503050406030204" pitchFamily="18" charset="0"/>
                        </a:rPr>
                        <m:t>−</m:t>
                      </m:r>
                      <m:sSub>
                        <m:sSubPr>
                          <m:ctrlPr>
                            <a:rPr lang="en-US" sz="3600" i="1">
                              <a:solidFill>
                                <a:schemeClr val="tx1"/>
                              </a:solidFill>
                              <a:latin typeface="Cambria Math" panose="02040503050406030204" pitchFamily="18" charset="0"/>
                              <a:ea typeface="Cambria Math" panose="02040503050406030204" pitchFamily="18" charset="0"/>
                            </a:rPr>
                          </m:ctrlPr>
                        </m:sSubPr>
                        <m:e>
                          <m:r>
                            <a:rPr lang="en-US" sz="3600" i="1">
                              <a:solidFill>
                                <a:schemeClr val="tx1"/>
                              </a:solidFill>
                              <a:latin typeface="Cambria Math" panose="02040503050406030204" pitchFamily="18" charset="0"/>
                              <a:ea typeface="Cambria Math" panose="02040503050406030204" pitchFamily="18" charset="0"/>
                            </a:rPr>
                            <m:t>h</m:t>
                          </m:r>
                        </m:e>
                        <m:sub>
                          <m:r>
                            <a:rPr lang="en-US" sz="3600" i="1">
                              <a:solidFill>
                                <a:schemeClr val="tx1"/>
                              </a:solidFill>
                              <a:latin typeface="Cambria Math" panose="02040503050406030204" pitchFamily="18" charset="0"/>
                              <a:ea typeface="Cambria Math" panose="02040503050406030204" pitchFamily="18" charset="0"/>
                            </a:rPr>
                            <m:t>𝑖</m:t>
                          </m:r>
                        </m:sub>
                      </m:sSub>
                      <m:r>
                        <a:rPr lang="en-US" sz="3600" b="0" i="0" smtClean="0">
                          <a:solidFill>
                            <a:schemeClr val="tx1"/>
                          </a:solidFill>
                          <a:latin typeface="Cambria Math" panose="02040503050406030204" pitchFamily="18" charset="0"/>
                          <a:ea typeface="Cambria Math" panose="02040503050406030204" pitchFamily="18" charset="0"/>
                        </a:rPr>
                        <m:t>| : </m:t>
                      </m:r>
                      <m:r>
                        <m:rPr>
                          <m:sty m:val="p"/>
                        </m:rPr>
                        <a:rPr lang="en-US" sz="3600" b="0" i="0" smtClean="0">
                          <a:solidFill>
                            <a:schemeClr val="tx1"/>
                          </a:solidFill>
                          <a:latin typeface="Cambria Math" panose="02040503050406030204" pitchFamily="18" charset="0"/>
                          <a:ea typeface="Cambria Math" panose="02040503050406030204" pitchFamily="18" charset="0"/>
                        </a:rPr>
                        <m:t>absolute</m:t>
                      </m:r>
                      <m:r>
                        <a:rPr lang="en-US" sz="3600" b="0" i="0" smtClean="0">
                          <a:solidFill>
                            <a:schemeClr val="tx1"/>
                          </a:solidFill>
                          <a:latin typeface="Cambria Math" panose="02040503050406030204" pitchFamily="18" charset="0"/>
                          <a:ea typeface="Cambria Math" panose="02040503050406030204" pitchFamily="18" charset="0"/>
                        </a:rPr>
                        <m:t> </m:t>
                      </m:r>
                      <m:r>
                        <m:rPr>
                          <m:sty m:val="p"/>
                        </m:rPr>
                        <a:rPr lang="en-US" sz="3600" b="0" i="0" smtClean="0">
                          <a:solidFill>
                            <a:schemeClr val="tx1"/>
                          </a:solidFill>
                          <a:latin typeface="Cambria Math" panose="02040503050406030204" pitchFamily="18" charset="0"/>
                          <a:ea typeface="Cambria Math" panose="02040503050406030204" pitchFamily="18" charset="0"/>
                        </a:rPr>
                        <m:t>loss</m:t>
                      </m:r>
                    </m:oMath>
                  </m:oMathPara>
                </a14:m>
                <a:endParaRPr lang="en-US" sz="3600" dirty="0">
                  <a:solidFill>
                    <a:schemeClr val="tx1"/>
                  </a:solidFill>
                </a:endParaRPr>
              </a:p>
              <a:p>
                <a:endParaRPr lang="en-US" sz="3600" dirty="0">
                  <a:solidFill>
                    <a:schemeClr val="tx1"/>
                  </a:solidFill>
                </a:endParaRPr>
              </a:p>
              <a:p>
                <a:endParaRPr lang="en-US" sz="3600" dirty="0">
                  <a:solidFill>
                    <a:schemeClr val="tx2"/>
                  </a:solidFill>
                </a:endParaRPr>
              </a:p>
            </p:txBody>
          </p:sp>
        </mc:Choice>
        <mc:Fallback xmlns="">
          <p:sp>
            <p:nvSpPr>
              <p:cNvPr id="3" name="Text Placeholder 2"/>
              <p:cNvSpPr>
                <a:spLocks noGrp="1" noRot="1" noChangeAspect="1" noMove="1" noResize="1" noEditPoints="1" noAdjustHandles="1" noChangeArrowheads="1" noChangeShapeType="1" noTextEdit="1"/>
              </p:cNvSpPr>
              <p:nvPr>
                <p:ph type="body" sz="quarter" idx="10"/>
              </p:nvPr>
            </p:nvSpPr>
            <p:spPr>
              <a:xfrm>
                <a:off x="276683" y="987071"/>
                <a:ext cx="11669894" cy="5558638"/>
              </a:xfrm>
              <a:blipFill>
                <a:blip r:embed="rId3"/>
                <a:stretch>
                  <a:fillRect l="-836" r="-992"/>
                </a:stretch>
              </a:blipFill>
            </p:spPr>
            <p:txBody>
              <a:bodyPr/>
              <a:lstStyle/>
              <a:p>
                <a:r>
                  <a:rPr lang="en-US">
                    <a:noFill/>
                  </a:rPr>
                  <a:t> </a:t>
                </a:r>
              </a:p>
            </p:txBody>
          </p:sp>
        </mc:Fallback>
      </mc:AlternateContent>
    </p:spTree>
    <p:extLst>
      <p:ext uri="{BB962C8B-B14F-4D97-AF65-F5344CB8AC3E}">
        <p14:creationId xmlns:p14="http://schemas.microsoft.com/office/powerpoint/2010/main" val="41232178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 Fit</a:t>
            </a:r>
          </a:p>
        </p:txBody>
      </p:sp>
      <p:sp>
        <p:nvSpPr>
          <p:cNvPr id="3" name="Text Placeholder 2"/>
          <p:cNvSpPr>
            <a:spLocks noGrp="1"/>
          </p:cNvSpPr>
          <p:nvPr>
            <p:ph type="body" sz="quarter" idx="10"/>
          </p:nvPr>
        </p:nvSpPr>
        <p:spPr>
          <a:xfrm>
            <a:off x="276683" y="987071"/>
            <a:ext cx="11669894" cy="5343001"/>
          </a:xfrm>
        </p:spPr>
        <p:txBody>
          <a:bodyPr/>
          <a:lstStyle/>
          <a:p>
            <a:endParaRPr lang="en-US" sz="2000" dirty="0">
              <a:solidFill>
                <a:schemeClr val="tx1"/>
              </a:solidFill>
              <a:latin typeface="+mn-lt"/>
            </a:endParaRPr>
          </a:p>
          <a:p>
            <a:r>
              <a:rPr lang="en-US" sz="3200" i="1" dirty="0">
                <a:solidFill>
                  <a:schemeClr val="tx1"/>
                </a:solidFill>
              </a:rPr>
              <a:t>Fit</a:t>
            </a:r>
            <a:r>
              <a:rPr lang="en-US" sz="3200" dirty="0">
                <a:solidFill>
                  <a:schemeClr val="tx1"/>
                </a:solidFill>
              </a:rPr>
              <a:t> refers to how well our model, an approximation of reality, matches what we actually observe in the data</a:t>
            </a:r>
          </a:p>
          <a:p>
            <a:endParaRPr lang="en-US" sz="3200" dirty="0">
              <a:solidFill>
                <a:schemeClr val="tx1"/>
              </a:solidFill>
            </a:endParaRPr>
          </a:p>
          <a:p>
            <a:r>
              <a:rPr lang="en-US" sz="3200" dirty="0">
                <a:solidFill>
                  <a:schemeClr val="tx1"/>
                </a:solidFill>
              </a:rPr>
              <a:t>Mean squared error is the average of squared loss for each data point (row) we evaluate</a:t>
            </a:r>
          </a:p>
          <a:p>
            <a:endParaRPr lang="en-US" sz="3200" dirty="0">
              <a:solidFill>
                <a:schemeClr val="tx1"/>
              </a:solidFill>
            </a:endParaRPr>
          </a:p>
          <a:p>
            <a:endParaRPr lang="en-US" sz="3600" dirty="0">
              <a:solidFill>
                <a:schemeClr val="tx1"/>
              </a:solidFill>
            </a:endParaRPr>
          </a:p>
          <a:p>
            <a:endParaRPr lang="en-US" sz="3600" dirty="0">
              <a:solidFill>
                <a:schemeClr val="tx1"/>
              </a:solidFill>
            </a:endParaRPr>
          </a:p>
          <a:p>
            <a:endParaRPr lang="en-US" sz="3600" dirty="0">
              <a:solidFill>
                <a:schemeClr val="tx2"/>
              </a:solidFill>
            </a:endParaRPr>
          </a:p>
        </p:txBody>
      </p:sp>
      <p:pic>
        <p:nvPicPr>
          <p:cNvPr id="4" name="Picture 3"/>
          <p:cNvPicPr>
            <a:picLocks noChangeAspect="1"/>
          </p:cNvPicPr>
          <p:nvPr/>
        </p:nvPicPr>
        <p:blipFill>
          <a:blip r:embed="rId3"/>
          <a:stretch>
            <a:fillRect/>
          </a:stretch>
        </p:blipFill>
        <p:spPr>
          <a:xfrm>
            <a:off x="3047999" y="4058854"/>
            <a:ext cx="5200103" cy="1632685"/>
          </a:xfrm>
          <a:prstGeom prst="rect">
            <a:avLst/>
          </a:prstGeom>
        </p:spPr>
      </p:pic>
    </p:spTree>
    <p:extLst>
      <p:ext uri="{BB962C8B-B14F-4D97-AF65-F5344CB8AC3E}">
        <p14:creationId xmlns:p14="http://schemas.microsoft.com/office/powerpoint/2010/main" val="2835763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Training vs. Test</a:t>
            </a:r>
          </a:p>
        </p:txBody>
      </p:sp>
      <p:sp>
        <p:nvSpPr>
          <p:cNvPr id="3" name="Text Placeholder 2"/>
          <p:cNvSpPr>
            <a:spLocks noGrp="1"/>
          </p:cNvSpPr>
          <p:nvPr>
            <p:ph type="body" sz="quarter" idx="10"/>
          </p:nvPr>
        </p:nvSpPr>
        <p:spPr>
          <a:xfrm>
            <a:off x="276683" y="987071"/>
            <a:ext cx="11669894" cy="6457152"/>
          </a:xfrm>
        </p:spPr>
        <p:txBody>
          <a:bodyPr/>
          <a:lstStyle/>
          <a:p>
            <a:endParaRPr lang="en-US" sz="2000" dirty="0">
              <a:solidFill>
                <a:schemeClr val="tx1"/>
              </a:solidFill>
              <a:latin typeface="+mn-lt"/>
            </a:endParaRPr>
          </a:p>
          <a:p>
            <a:r>
              <a:rPr lang="en-US" sz="3200" dirty="0">
                <a:solidFill>
                  <a:schemeClr val="tx1"/>
                </a:solidFill>
              </a:rPr>
              <a:t>We typically want to “train” the model on the data “we have” and test the model on “new data” </a:t>
            </a:r>
          </a:p>
          <a:p>
            <a:endParaRPr lang="en-US" sz="3200" dirty="0">
              <a:solidFill>
                <a:schemeClr val="tx1"/>
              </a:solidFill>
            </a:endParaRPr>
          </a:p>
          <a:p>
            <a:r>
              <a:rPr lang="en-US" sz="3200" dirty="0">
                <a:solidFill>
                  <a:schemeClr val="tx1"/>
                </a:solidFill>
              </a:rPr>
              <a:t>This is a realistic test of how well the model predicts outcomes.</a:t>
            </a:r>
          </a:p>
          <a:p>
            <a:endParaRPr lang="en-US" sz="3200" dirty="0">
              <a:solidFill>
                <a:schemeClr val="tx1"/>
              </a:solidFill>
            </a:endParaRPr>
          </a:p>
          <a:p>
            <a:r>
              <a:rPr lang="en-US" sz="3200" dirty="0">
                <a:solidFill>
                  <a:schemeClr val="tx1"/>
                </a:solidFill>
              </a:rPr>
              <a:t>In practice, we will subset our data:</a:t>
            </a:r>
          </a:p>
          <a:p>
            <a:r>
              <a:rPr lang="en-US" sz="3200" dirty="0">
                <a:solidFill>
                  <a:schemeClr val="tx1"/>
                </a:solidFill>
              </a:rPr>
              <a:t>	X%: Training </a:t>
            </a:r>
          </a:p>
          <a:p>
            <a:r>
              <a:rPr lang="en-US" sz="3200" dirty="0">
                <a:solidFill>
                  <a:schemeClr val="tx1"/>
                </a:solidFill>
              </a:rPr>
              <a:t>	Y%: Test</a:t>
            </a:r>
          </a:p>
          <a:p>
            <a:r>
              <a:rPr lang="en-US" sz="3200" dirty="0">
                <a:solidFill>
                  <a:schemeClr val="tx1"/>
                </a:solidFill>
              </a:rPr>
              <a:t>80% is commonly used for training.</a:t>
            </a:r>
          </a:p>
          <a:p>
            <a:endParaRPr lang="en-US" sz="3600" dirty="0">
              <a:solidFill>
                <a:schemeClr val="tx1"/>
              </a:solidFill>
            </a:endParaRPr>
          </a:p>
          <a:p>
            <a:endParaRPr lang="en-US" sz="3600" dirty="0">
              <a:solidFill>
                <a:schemeClr val="tx2"/>
              </a:solidFill>
            </a:endParaRPr>
          </a:p>
        </p:txBody>
      </p:sp>
    </p:spTree>
    <p:extLst>
      <p:ext uri="{BB962C8B-B14F-4D97-AF65-F5344CB8AC3E}">
        <p14:creationId xmlns:p14="http://schemas.microsoft.com/office/powerpoint/2010/main" val="3537228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Terminology</a:t>
            </a:r>
          </a:p>
        </p:txBody>
      </p:sp>
      <mc:AlternateContent xmlns:mc="http://schemas.openxmlformats.org/markup-compatibility/2006" xmlns:a14="http://schemas.microsoft.com/office/drawing/2010/main">
        <mc:Choice Requires="a14">
          <p:sp>
            <p:nvSpPr>
              <p:cNvPr id="3" name="Text Placeholder 2"/>
              <p:cNvSpPr>
                <a:spLocks noGrp="1"/>
              </p:cNvSpPr>
              <p:nvPr>
                <p:ph type="body" sz="quarter" idx="10"/>
              </p:nvPr>
            </p:nvSpPr>
            <p:spPr>
              <a:xfrm>
                <a:off x="276683" y="987071"/>
                <a:ext cx="11669894" cy="10507492"/>
              </a:xfrm>
            </p:spPr>
            <p:txBody>
              <a:bodyPr/>
              <a:lstStyle/>
              <a:p>
                <a:endParaRPr lang="en-US" sz="2000" dirty="0">
                  <a:solidFill>
                    <a:schemeClr val="tx1"/>
                  </a:solidFill>
                  <a:latin typeface="+mn-lt"/>
                </a:endParaRPr>
              </a:p>
              <a:p>
                <a14:m>
                  <m:oMath xmlns:m="http://schemas.openxmlformats.org/officeDocument/2006/math">
                    <m:r>
                      <a:rPr lang="en-US" sz="3600" b="0" i="1" dirty="0" smtClean="0">
                        <a:solidFill>
                          <a:schemeClr val="tx1"/>
                        </a:solidFill>
                        <a:latin typeface="Cambria Math" panose="02040503050406030204" pitchFamily="18" charset="0"/>
                      </a:rPr>
                      <m:t>𝑋</m:t>
                    </m:r>
                    <m:r>
                      <a:rPr lang="en-US" sz="3600" b="0" i="1" dirty="0" smtClean="0">
                        <a:solidFill>
                          <a:schemeClr val="tx1"/>
                        </a:solidFill>
                        <a:latin typeface="Cambria Math" panose="02040503050406030204" pitchFamily="18" charset="0"/>
                      </a:rPr>
                      <m:t>:</m:t>
                    </m:r>
                    <m:r>
                      <a:rPr lang="en-US" sz="3600" b="0" i="1" dirty="0" smtClean="0">
                        <a:solidFill>
                          <a:schemeClr val="tx1"/>
                        </a:solidFill>
                        <a:latin typeface="Cambria Math" panose="02040503050406030204" pitchFamily="18" charset="0"/>
                      </a:rPr>
                      <m:t>𝑓𝑒𝑎𝑡𝑢𝑟𝑒𝑠</m:t>
                    </m:r>
                  </m:oMath>
                </a14:m>
                <a:r>
                  <a:rPr lang="en-US" sz="3600" b="0" dirty="0">
                    <a:solidFill>
                      <a:schemeClr val="tx1"/>
                    </a:solidFill>
                  </a:rPr>
                  <a:t>.</a:t>
                </a:r>
              </a:p>
              <a:p>
                <a:pPr/>
                <a14:m>
                  <m:oMathPara xmlns:m="http://schemas.openxmlformats.org/officeDocument/2006/math">
                    <m:oMathParaPr>
                      <m:jc m:val="left"/>
                    </m:oMathParaPr>
                    <m:oMath xmlns:m="http://schemas.openxmlformats.org/officeDocument/2006/math">
                      <m:r>
                        <a:rPr lang="en-US" sz="3600" b="0" i="1" smtClean="0">
                          <a:solidFill>
                            <a:schemeClr val="tx1"/>
                          </a:solidFill>
                          <a:latin typeface="Cambria Math" panose="02040503050406030204" pitchFamily="18" charset="0"/>
                        </a:rPr>
                        <m:t>𝑦</m:t>
                      </m:r>
                      <m:r>
                        <a:rPr lang="en-US" sz="3600" b="0" i="1" smtClean="0">
                          <a:solidFill>
                            <a:schemeClr val="tx1"/>
                          </a:solidFill>
                          <a:latin typeface="Cambria Math" panose="02040503050406030204" pitchFamily="18" charset="0"/>
                        </a:rPr>
                        <m:t>:</m:t>
                      </m:r>
                      <m:r>
                        <m:rPr>
                          <m:nor/>
                        </m:rPr>
                        <a:rPr lang="en-US" sz="3600" b="0" i="0" smtClean="0">
                          <a:solidFill>
                            <a:schemeClr val="tx1"/>
                          </a:solidFill>
                          <a:latin typeface="Cambria Math" panose="02040503050406030204" pitchFamily="18" charset="0"/>
                        </a:rPr>
                        <m:t>outcomes</m:t>
                      </m:r>
                    </m:oMath>
                  </m:oMathPara>
                </a14:m>
                <a:endParaRPr lang="en-US" sz="3600" b="0" dirty="0">
                  <a:solidFill>
                    <a:schemeClr val="tx1"/>
                  </a:solidFill>
                </a:endParaRPr>
              </a:p>
              <a:p>
                <a:endParaRPr lang="en-US" sz="3600" dirty="0">
                  <a:solidFill>
                    <a:schemeClr val="tx1"/>
                  </a:solidFill>
                </a:endParaRPr>
              </a:p>
              <a:p>
                <a:r>
                  <a:rPr lang="en-US" sz="3600" dirty="0">
                    <a:solidFill>
                      <a:schemeClr val="tx1"/>
                    </a:solidFill>
                    <a:latin typeface="+mn-lt"/>
                  </a:rPr>
                  <a:t>Goal is to model outcomes as a function of features.</a:t>
                </a:r>
              </a:p>
              <a:p>
                <a:endParaRPr lang="en-US" sz="3600" dirty="0">
                  <a:solidFill>
                    <a:schemeClr val="tx1"/>
                  </a:solidFill>
                  <a:latin typeface="+mn-lt"/>
                </a:endParaRPr>
              </a:p>
              <a:p>
                <a:r>
                  <a:rPr lang="en-US" sz="3600" dirty="0">
                    <a:solidFill>
                      <a:schemeClr val="tx1"/>
                    </a:solidFill>
                    <a:latin typeface="+mn-lt"/>
                  </a:rPr>
                  <a:t>Width of </a:t>
                </a:r>
                <a14:m>
                  <m:oMath xmlns:m="http://schemas.openxmlformats.org/officeDocument/2006/math">
                    <m:r>
                      <a:rPr lang="en-US" sz="3600" i="1" dirty="0" smtClean="0">
                        <a:solidFill>
                          <a:schemeClr val="tx1"/>
                        </a:solidFill>
                        <a:latin typeface="Cambria Math" panose="02040503050406030204" pitchFamily="18" charset="0"/>
                      </a:rPr>
                      <m:t>𝑋</m:t>
                    </m:r>
                  </m:oMath>
                </a14:m>
                <a:r>
                  <a:rPr lang="en-US" sz="3600" dirty="0">
                    <a:solidFill>
                      <a:schemeClr val="tx1"/>
                    </a:solidFill>
                    <a:latin typeface="+mn-lt"/>
                  </a:rPr>
                  <a:t> is </a:t>
                </a:r>
                <a14:m>
                  <m:oMath xmlns:m="http://schemas.openxmlformats.org/officeDocument/2006/math">
                    <m:r>
                      <a:rPr lang="en-US" sz="3600" b="0" i="1" smtClean="0">
                        <a:solidFill>
                          <a:schemeClr val="tx1"/>
                        </a:solidFill>
                        <a:latin typeface="Cambria Math" panose="02040503050406030204" pitchFamily="18" charset="0"/>
                      </a:rPr>
                      <m:t>𝑝</m:t>
                    </m:r>
                  </m:oMath>
                </a14:m>
                <a:endParaRPr lang="en-US" sz="3600" dirty="0">
                  <a:solidFill>
                    <a:schemeClr val="tx1"/>
                  </a:solidFill>
                  <a:latin typeface="+mn-lt"/>
                </a:endParaRPr>
              </a:p>
              <a:p>
                <a:endParaRPr lang="en-US" sz="3600" dirty="0">
                  <a:solidFill>
                    <a:schemeClr val="tx1"/>
                  </a:solidFill>
                  <a:latin typeface="+mn-lt"/>
                </a:endParaRPr>
              </a:p>
              <a:p>
                <a:r>
                  <a:rPr lang="en-US" sz="3600" dirty="0">
                    <a:solidFill>
                      <a:schemeClr val="tx1"/>
                    </a:solidFill>
                    <a:latin typeface="+mn-lt"/>
                  </a:rPr>
                  <a:t>Length of </a:t>
                </a:r>
                <a14:m>
                  <m:oMath xmlns:m="http://schemas.openxmlformats.org/officeDocument/2006/math">
                    <m:r>
                      <a:rPr lang="en-US" sz="3600" i="1" dirty="0" smtClean="0">
                        <a:solidFill>
                          <a:schemeClr val="tx1"/>
                        </a:solidFill>
                        <a:latin typeface="Cambria Math" panose="02040503050406030204" pitchFamily="18" charset="0"/>
                      </a:rPr>
                      <m:t>𝑋</m:t>
                    </m:r>
                  </m:oMath>
                </a14:m>
                <a:r>
                  <a:rPr lang="en-US" sz="3600" dirty="0">
                    <a:solidFill>
                      <a:schemeClr val="tx1"/>
                    </a:solidFill>
                    <a:latin typeface="+mn-lt"/>
                  </a:rPr>
                  <a:t> and </a:t>
                </a:r>
                <a14:m>
                  <m:oMath xmlns:m="http://schemas.openxmlformats.org/officeDocument/2006/math">
                    <m:r>
                      <a:rPr lang="en-US" sz="3600" i="1" dirty="0" smtClean="0">
                        <a:solidFill>
                          <a:schemeClr val="tx1"/>
                        </a:solidFill>
                        <a:latin typeface="Cambria Math" panose="02040503050406030204" pitchFamily="18" charset="0"/>
                      </a:rPr>
                      <m:t>𝑦</m:t>
                    </m:r>
                  </m:oMath>
                </a14:m>
                <a:r>
                  <a:rPr lang="en-US" sz="3600" dirty="0">
                    <a:solidFill>
                      <a:schemeClr val="tx1"/>
                    </a:solidFill>
                    <a:latin typeface="+mn-lt"/>
                  </a:rPr>
                  <a:t> is </a:t>
                </a:r>
                <a14:m>
                  <m:oMath xmlns:m="http://schemas.openxmlformats.org/officeDocument/2006/math">
                    <m:r>
                      <a:rPr lang="en-US" sz="3600" b="0" i="1" smtClean="0">
                        <a:solidFill>
                          <a:schemeClr val="tx1"/>
                        </a:solidFill>
                        <a:latin typeface="Cambria Math" panose="02040503050406030204" pitchFamily="18" charset="0"/>
                      </a:rPr>
                      <m:t>𝑛</m:t>
                    </m:r>
                  </m:oMath>
                </a14:m>
                <a:endParaRPr lang="en-US" sz="3600" dirty="0">
                  <a:solidFill>
                    <a:schemeClr val="tx1"/>
                  </a:solidFill>
                  <a:latin typeface="+mn-lt"/>
                </a:endParaRPr>
              </a:p>
              <a:p>
                <a:endParaRPr lang="en-US" sz="3600" dirty="0">
                  <a:solidFill>
                    <a:schemeClr val="tx2"/>
                  </a:solidFill>
                </a:endParaRPr>
              </a:p>
              <a:p>
                <a:endParaRPr lang="en-US" sz="2800" b="0" dirty="0">
                  <a:solidFill>
                    <a:schemeClr val="tx1"/>
                  </a:solidFill>
                  <a:latin typeface="+mn-lt"/>
                </a:endParaRPr>
              </a:p>
              <a:p>
                <a:endParaRPr lang="en-US" sz="2800" dirty="0">
                  <a:solidFill>
                    <a:schemeClr val="tx1"/>
                  </a:solidFill>
                  <a:latin typeface="+mn-lt"/>
                </a:endParaRPr>
              </a:p>
              <a:p>
                <a:endParaRPr lang="en-US" sz="2800" b="0" dirty="0">
                  <a:solidFill>
                    <a:schemeClr val="tx1"/>
                  </a:solidFill>
                  <a:latin typeface="+mn-lt"/>
                </a:endParaRPr>
              </a:p>
              <a:p>
                <a:endParaRPr lang="en-US" sz="2800" dirty="0">
                  <a:solidFill>
                    <a:schemeClr val="tx1"/>
                  </a:solidFill>
                  <a:latin typeface="+mn-lt"/>
                </a:endParaRPr>
              </a:p>
              <a:p>
                <a:endParaRPr lang="en-US" sz="2000" dirty="0">
                  <a:solidFill>
                    <a:schemeClr val="tx1"/>
                  </a:solidFill>
                  <a:latin typeface="+mn-lt"/>
                </a:endParaRPr>
              </a:p>
              <a:p>
                <a:endParaRPr lang="en-US" sz="3600" i="1" dirty="0">
                  <a:solidFill>
                    <a:schemeClr val="tx1"/>
                  </a:solidFill>
                </a:endParaRPr>
              </a:p>
              <a:p>
                <a:endParaRPr lang="en-US" sz="3600" i="1" dirty="0">
                  <a:solidFill>
                    <a:schemeClr val="tx1"/>
                  </a:solidFill>
                  <a:latin typeface="+mn-lt"/>
                </a:endParaRPr>
              </a:p>
              <a:p>
                <a:endParaRPr lang="en-US" sz="3600" dirty="0">
                  <a:solidFill>
                    <a:schemeClr val="tx2"/>
                  </a:solidFill>
                </a:endParaRPr>
              </a:p>
              <a:p>
                <a:endParaRPr lang="en-US" sz="3600" dirty="0">
                  <a:solidFill>
                    <a:schemeClr val="tx2"/>
                  </a:solidFill>
                </a:endParaRPr>
              </a:p>
            </p:txBody>
          </p:sp>
        </mc:Choice>
        <mc:Fallback xmlns="">
          <p:sp>
            <p:nvSpPr>
              <p:cNvPr id="3" name="Text Placeholder 2"/>
              <p:cNvSpPr>
                <a:spLocks noGrp="1" noRot="1" noChangeAspect="1" noMove="1" noResize="1" noEditPoints="1" noAdjustHandles="1" noChangeArrowheads="1" noChangeShapeType="1" noTextEdit="1"/>
              </p:cNvSpPr>
              <p:nvPr>
                <p:ph type="body" sz="quarter" idx="10"/>
              </p:nvPr>
            </p:nvSpPr>
            <p:spPr>
              <a:xfrm>
                <a:off x="276683" y="987071"/>
                <a:ext cx="11669894" cy="10507492"/>
              </a:xfrm>
              <a:blipFill rotWithShape="0">
                <a:blip r:embed="rId3"/>
                <a:stretch>
                  <a:fillRect l="-1097"/>
                </a:stretch>
              </a:blipFill>
            </p:spPr>
            <p:txBody>
              <a:bodyPr/>
              <a:lstStyle/>
              <a:p>
                <a:r>
                  <a:rPr lang="en-US">
                    <a:noFill/>
                  </a:rPr>
                  <a:t> </a:t>
                </a:r>
              </a:p>
            </p:txBody>
          </p:sp>
        </mc:Fallback>
      </mc:AlternateContent>
    </p:spTree>
    <p:extLst>
      <p:ext uri="{BB962C8B-B14F-4D97-AF65-F5344CB8AC3E}">
        <p14:creationId xmlns:p14="http://schemas.microsoft.com/office/powerpoint/2010/main" val="423848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do we need training vs. test?</a:t>
            </a:r>
          </a:p>
        </p:txBody>
      </p:sp>
      <p:pic>
        <p:nvPicPr>
          <p:cNvPr id="5" name="Picture 4"/>
          <p:cNvPicPr>
            <a:picLocks noChangeAspect="1"/>
          </p:cNvPicPr>
          <p:nvPr/>
        </p:nvPicPr>
        <p:blipFill>
          <a:blip r:embed="rId3"/>
          <a:stretch>
            <a:fillRect/>
          </a:stretch>
        </p:blipFill>
        <p:spPr>
          <a:xfrm>
            <a:off x="699911" y="1615194"/>
            <a:ext cx="8425743" cy="4679067"/>
          </a:xfrm>
          <a:prstGeom prst="rect">
            <a:avLst/>
          </a:prstGeom>
        </p:spPr>
      </p:pic>
      <p:sp>
        <p:nvSpPr>
          <p:cNvPr id="6" name="TextBox 5"/>
          <p:cNvSpPr txBox="1"/>
          <p:nvPr/>
        </p:nvSpPr>
        <p:spPr>
          <a:xfrm>
            <a:off x="9290756" y="2935112"/>
            <a:ext cx="2681217" cy="2265236"/>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MSE: test set</a:t>
            </a:r>
          </a:p>
          <a:p>
            <a:pPr>
              <a:lnSpc>
                <a:spcPct val="90000"/>
              </a:lnSpc>
              <a:spcAft>
                <a:spcPts val="600"/>
              </a:spcAft>
            </a:pPr>
            <a:endParaRPr lang="en-US" sz="2400" dirty="0">
              <a:gradFill>
                <a:gsLst>
                  <a:gs pos="2917">
                    <a:schemeClr val="tx1"/>
                  </a:gs>
                  <a:gs pos="30000">
                    <a:schemeClr val="tx1"/>
                  </a:gs>
                </a:gsLst>
                <a:lin ang="5400000" scaled="0"/>
              </a:gradFill>
            </a:endParaRPr>
          </a:p>
          <a:p>
            <a:pPr>
              <a:lnSpc>
                <a:spcPct val="90000"/>
              </a:lnSpc>
              <a:spcAft>
                <a:spcPts val="600"/>
              </a:spcAft>
            </a:pPr>
            <a:endParaRPr lang="en-US" sz="2400" dirty="0">
              <a:gradFill>
                <a:gsLst>
                  <a:gs pos="2917">
                    <a:schemeClr val="tx1"/>
                  </a:gs>
                  <a:gs pos="30000">
                    <a:schemeClr val="tx1"/>
                  </a:gs>
                </a:gsLst>
                <a:lin ang="5400000" scaled="0"/>
              </a:gradFill>
            </a:endParaRPr>
          </a:p>
          <a:p>
            <a:pPr>
              <a:lnSpc>
                <a:spcPct val="90000"/>
              </a:lnSpc>
              <a:spcAft>
                <a:spcPts val="600"/>
              </a:spcAft>
            </a:pPr>
            <a:endParaRPr lang="en-US" sz="2400" dirty="0">
              <a:gradFill>
                <a:gsLst>
                  <a:gs pos="2917">
                    <a:schemeClr val="tx1"/>
                  </a:gs>
                  <a:gs pos="30000">
                    <a:schemeClr val="tx1"/>
                  </a:gs>
                </a:gsLst>
                <a:lin ang="5400000" scaled="0"/>
              </a:gradFill>
            </a:endParaRPr>
          </a:p>
          <a:p>
            <a:pPr>
              <a:lnSpc>
                <a:spcPct val="90000"/>
              </a:lnSpc>
              <a:spcAft>
                <a:spcPts val="600"/>
              </a:spcAft>
            </a:pPr>
            <a:r>
              <a:rPr lang="en-US" sz="2400" dirty="0">
                <a:gradFill>
                  <a:gsLst>
                    <a:gs pos="2917">
                      <a:schemeClr val="tx1"/>
                    </a:gs>
                    <a:gs pos="30000">
                      <a:schemeClr val="tx1"/>
                    </a:gs>
                  </a:gsLst>
                  <a:lin ang="5400000" scaled="0"/>
                </a:gradFill>
              </a:rPr>
              <a:t>MSE: training set</a:t>
            </a:r>
          </a:p>
        </p:txBody>
      </p:sp>
      <p:cxnSp>
        <p:nvCxnSpPr>
          <p:cNvPr id="8" name="Straight Arrow Connector 7"/>
          <p:cNvCxnSpPr/>
          <p:nvPr/>
        </p:nvCxnSpPr>
        <p:spPr>
          <a:xfrm flipH="1">
            <a:off x="8523111" y="3217334"/>
            <a:ext cx="846669" cy="0"/>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H="1">
            <a:off x="8493474" y="4848578"/>
            <a:ext cx="846669" cy="0"/>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99540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do we need training vs. test?</a:t>
            </a:r>
          </a:p>
        </p:txBody>
      </p:sp>
      <p:pic>
        <p:nvPicPr>
          <p:cNvPr id="5" name="Picture 4"/>
          <p:cNvPicPr>
            <a:picLocks noChangeAspect="1"/>
          </p:cNvPicPr>
          <p:nvPr/>
        </p:nvPicPr>
        <p:blipFill>
          <a:blip r:embed="rId3"/>
          <a:stretch>
            <a:fillRect/>
          </a:stretch>
        </p:blipFill>
        <p:spPr>
          <a:xfrm>
            <a:off x="3476977" y="1558750"/>
            <a:ext cx="8425743" cy="4679067"/>
          </a:xfrm>
          <a:prstGeom prst="rect">
            <a:avLst/>
          </a:prstGeom>
        </p:spPr>
      </p:pic>
      <p:sp>
        <p:nvSpPr>
          <p:cNvPr id="6" name="TextBox 5"/>
          <p:cNvSpPr txBox="1"/>
          <p:nvPr/>
        </p:nvSpPr>
        <p:spPr>
          <a:xfrm>
            <a:off x="313832" y="3129274"/>
            <a:ext cx="3247812" cy="3108543"/>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Using a “out of sample” test set guards against “overfitting”</a:t>
            </a:r>
          </a:p>
          <a:p>
            <a:pPr>
              <a:lnSpc>
                <a:spcPct val="90000"/>
              </a:lnSpc>
              <a:spcAft>
                <a:spcPts val="600"/>
              </a:spcAft>
            </a:pPr>
            <a:endParaRPr lang="en-US" sz="2400" dirty="0">
              <a:gradFill>
                <a:gsLst>
                  <a:gs pos="2917">
                    <a:schemeClr val="tx1"/>
                  </a:gs>
                  <a:gs pos="30000">
                    <a:schemeClr val="tx1"/>
                  </a:gs>
                </a:gsLst>
                <a:lin ang="5400000" scaled="0"/>
              </a:gradFill>
            </a:endParaRPr>
          </a:p>
          <a:p>
            <a:pPr>
              <a:lnSpc>
                <a:spcPct val="90000"/>
              </a:lnSpc>
              <a:spcAft>
                <a:spcPts val="600"/>
              </a:spcAft>
            </a:pPr>
            <a:r>
              <a:rPr lang="en-US" sz="2400" dirty="0">
                <a:gradFill>
                  <a:gsLst>
                    <a:gs pos="2917">
                      <a:schemeClr val="tx1"/>
                    </a:gs>
                    <a:gs pos="30000">
                      <a:schemeClr val="tx1"/>
                    </a:gs>
                  </a:gsLst>
                  <a:lin ang="5400000" scaled="0"/>
                </a:gradFill>
              </a:rPr>
              <a:t>The blue curve gets closest to the black (truth) curve</a:t>
            </a:r>
          </a:p>
        </p:txBody>
      </p:sp>
      <p:sp>
        <p:nvSpPr>
          <p:cNvPr id="7" name="TextBox 6"/>
          <p:cNvSpPr txBox="1"/>
          <p:nvPr/>
        </p:nvSpPr>
        <p:spPr>
          <a:xfrm>
            <a:off x="313832" y="1865593"/>
            <a:ext cx="3371990" cy="1292662"/>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The green curve “</a:t>
            </a:r>
            <a:r>
              <a:rPr lang="en-US" sz="2400" dirty="0" err="1">
                <a:gradFill>
                  <a:gsLst>
                    <a:gs pos="2917">
                      <a:schemeClr val="tx1"/>
                    </a:gs>
                    <a:gs pos="30000">
                      <a:schemeClr val="tx1"/>
                    </a:gs>
                  </a:gsLst>
                  <a:lin ang="5400000" scaled="0"/>
                </a:gradFill>
              </a:rPr>
              <a:t>overfits</a:t>
            </a:r>
            <a:r>
              <a:rPr lang="en-US" sz="2400" dirty="0">
                <a:gradFill>
                  <a:gsLst>
                    <a:gs pos="2917">
                      <a:schemeClr val="tx1"/>
                    </a:gs>
                    <a:gs pos="30000">
                      <a:schemeClr val="tx1"/>
                    </a:gs>
                  </a:gsLst>
                  <a:lin ang="5400000" scaled="0"/>
                </a:gradFill>
              </a:rPr>
              <a:t>” the data. It fits the noise.</a:t>
            </a:r>
          </a:p>
        </p:txBody>
      </p:sp>
    </p:spTree>
    <p:extLst>
      <p:ext uri="{BB962C8B-B14F-4D97-AF65-F5344CB8AC3E}">
        <p14:creationId xmlns:p14="http://schemas.microsoft.com/office/powerpoint/2010/main" val="10317667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Training vs. test in practice</a:t>
            </a:r>
          </a:p>
        </p:txBody>
      </p:sp>
      <mc:AlternateContent xmlns:mc="http://schemas.openxmlformats.org/markup-compatibility/2006" xmlns:a14="http://schemas.microsoft.com/office/drawing/2010/main">
        <mc:Choice Requires="a14">
          <p:sp>
            <p:nvSpPr>
              <p:cNvPr id="3" name="Text Placeholder 2"/>
              <p:cNvSpPr>
                <a:spLocks noGrp="1"/>
              </p:cNvSpPr>
              <p:nvPr>
                <p:ph type="body" sz="quarter" idx="10"/>
              </p:nvPr>
            </p:nvSpPr>
            <p:spPr>
              <a:xfrm>
                <a:off x="274320" y="1607960"/>
                <a:ext cx="11669894" cy="4382738"/>
              </a:xfrm>
            </p:spPr>
            <p:txBody>
              <a:bodyPr/>
              <a:lstStyle/>
              <a:p>
                <a:endParaRPr lang="en-US" sz="2000" dirty="0">
                  <a:solidFill>
                    <a:schemeClr val="tx1"/>
                  </a:solidFill>
                  <a:latin typeface="+mn-lt"/>
                </a:endParaRPr>
              </a:p>
              <a:p>
                <a:pPr marL="342900" indent="-342900">
                  <a:buFont typeface="Arial" panose="020B0604020202020204" pitchFamily="34" charset="0"/>
                  <a:buChar char="•"/>
                </a:pPr>
                <a:r>
                  <a:rPr lang="en-US" sz="2800" dirty="0">
                    <a:solidFill>
                      <a:schemeClr val="tx1"/>
                    </a:solidFill>
                  </a:rPr>
                  <a:t>Randomly select observations (rows) to be in the test set. The remainder are the training set.</a:t>
                </a:r>
              </a:p>
              <a:p>
                <a:pPr marL="342900" indent="-342900">
                  <a:buFont typeface="Arial" panose="020B0604020202020204" pitchFamily="34" charset="0"/>
                  <a:buChar char="•"/>
                </a:pPr>
                <a:r>
                  <a:rPr lang="en-US" sz="2800" dirty="0">
                    <a:solidFill>
                      <a:schemeClr val="tx1"/>
                    </a:solidFill>
                  </a:rPr>
                  <a:t>Why random: want complete coverage. E.g. don’t want to train in February and test on July. </a:t>
                </a:r>
              </a:p>
              <a:p>
                <a:pPr marL="342900" indent="-342900">
                  <a:buFont typeface="Arial" panose="020B0604020202020204" pitchFamily="34" charset="0"/>
                  <a:buChar char="•"/>
                </a:pPr>
                <a:r>
                  <a:rPr lang="en-US" sz="2800" dirty="0">
                    <a:solidFill>
                      <a:schemeClr val="tx1"/>
                    </a:solidFill>
                  </a:rPr>
                  <a:t>Subset on the training set for all model estimation. E.g. any </a:t>
                </a:r>
                <a:r>
                  <a:rPr lang="en-US" sz="2800" dirty="0" err="1">
                    <a:solidFill>
                      <a:schemeClr val="tx1"/>
                    </a:solidFill>
                    <a:latin typeface="Courier New" panose="02070309020205020404" pitchFamily="49" charset="0"/>
                    <a:cs typeface="Courier New" panose="02070309020205020404" pitchFamily="49" charset="0"/>
                  </a:rPr>
                  <a:t>data.frame</a:t>
                </a:r>
                <a:r>
                  <a:rPr lang="en-US" sz="2800" dirty="0">
                    <a:solidFill>
                      <a:schemeClr val="tx1"/>
                    </a:solidFill>
                  </a:rPr>
                  <a:t> you pass to </a:t>
                </a:r>
                <a:r>
                  <a:rPr lang="en-US" sz="2800" dirty="0">
                    <a:solidFill>
                      <a:schemeClr val="tx1"/>
                    </a:solidFill>
                    <a:latin typeface="Courier New" panose="02070309020205020404" pitchFamily="49" charset="0"/>
                    <a:cs typeface="Courier New" panose="02070309020205020404" pitchFamily="49" charset="0"/>
                  </a:rPr>
                  <a:t>lm</a:t>
                </a:r>
                <a:endParaRPr lang="en-US" sz="2800" dirty="0">
                  <a:solidFill>
                    <a:schemeClr val="tx1"/>
                  </a:solidFill>
                </a:endParaRPr>
              </a:p>
              <a:p>
                <a:pPr marL="342900" indent="-342900">
                  <a:buFont typeface="Arial" panose="020B0604020202020204" pitchFamily="34" charset="0"/>
                  <a:buChar char="•"/>
                </a:pPr>
                <a:r>
                  <a:rPr lang="en-US" sz="2800" dirty="0">
                    <a:solidFill>
                      <a:schemeClr val="tx1"/>
                    </a:solidFill>
                  </a:rPr>
                  <a:t>Use the </a:t>
                </a:r>
                <a:r>
                  <a:rPr lang="en-US" sz="2800" dirty="0">
                    <a:solidFill>
                      <a:schemeClr val="tx1"/>
                    </a:solidFill>
                    <a:latin typeface="Courier New" panose="02070309020205020404" pitchFamily="49" charset="0"/>
                    <a:cs typeface="Courier New" panose="02070309020205020404" pitchFamily="49" charset="0"/>
                  </a:rPr>
                  <a:t>predict </a:t>
                </a:r>
                <a:r>
                  <a:rPr lang="en-US" sz="2800" dirty="0">
                    <a:solidFill>
                      <a:schemeClr val="tx1"/>
                    </a:solidFill>
                    <a:cs typeface="Courier New" panose="02070309020205020404" pitchFamily="49" charset="0"/>
                  </a:rPr>
                  <a:t>command to make predictions (</a:t>
                </a:r>
                <a14:m>
                  <m:oMath xmlns:m="http://schemas.openxmlformats.org/officeDocument/2006/math">
                    <m:acc>
                      <m:accPr>
                        <m:chr m:val="̂"/>
                        <m:ctrlPr>
                          <a:rPr lang="en-US" sz="2800" b="0" i="1" smtClean="0">
                            <a:solidFill>
                              <a:schemeClr val="tx1"/>
                            </a:solidFill>
                            <a:latin typeface="Cambria Math" panose="02040503050406030204" pitchFamily="18" charset="0"/>
                            <a:cs typeface="Courier New" panose="02070309020205020404" pitchFamily="49" charset="0"/>
                          </a:rPr>
                        </m:ctrlPr>
                      </m:accPr>
                      <m:e>
                        <m:r>
                          <a:rPr lang="en-US" sz="2800" b="0" i="1" smtClean="0">
                            <a:solidFill>
                              <a:schemeClr val="tx1"/>
                            </a:solidFill>
                            <a:latin typeface="Cambria Math" panose="02040503050406030204" pitchFamily="18" charset="0"/>
                            <a:cs typeface="Courier New" panose="02070309020205020404" pitchFamily="49" charset="0"/>
                          </a:rPr>
                          <m:t>𝑦</m:t>
                        </m:r>
                      </m:e>
                    </m:acc>
                  </m:oMath>
                </a14:m>
                <a:r>
                  <a:rPr lang="en-US" sz="2800" dirty="0">
                    <a:solidFill>
                      <a:schemeClr val="tx1"/>
                    </a:solidFill>
                    <a:cs typeface="Courier New" panose="02070309020205020404" pitchFamily="49" charset="0"/>
                  </a:rPr>
                  <a:t>) for the test set</a:t>
                </a:r>
                <a:endParaRPr lang="en-US" sz="2800" dirty="0">
                  <a:solidFill>
                    <a:schemeClr val="tx1"/>
                  </a:solidFill>
                </a:endParaRPr>
              </a:p>
              <a:p>
                <a:pPr marL="342900" indent="-342900">
                  <a:buFont typeface="Arial" panose="020B0604020202020204" pitchFamily="34" charset="0"/>
                  <a:buChar char="•"/>
                </a:pPr>
                <a:r>
                  <a:rPr lang="en-US" sz="2800" dirty="0">
                    <a:solidFill>
                      <a:schemeClr val="tx1"/>
                    </a:solidFill>
                  </a:rPr>
                  <a:t>Compute the </a:t>
                </a:r>
                <a:r>
                  <a:rPr lang="en-US" sz="2800" b="1" i="1" dirty="0">
                    <a:solidFill>
                      <a:schemeClr val="tx1"/>
                    </a:solidFill>
                  </a:rPr>
                  <a:t>evaluation metric </a:t>
                </a:r>
                <a:r>
                  <a:rPr lang="en-US" sz="2800" dirty="0">
                    <a:solidFill>
                      <a:schemeClr val="tx1"/>
                    </a:solidFill>
                  </a:rPr>
                  <a:t>using test set (you have the observe value and the predicted or modeled value)</a:t>
                </a:r>
                <a:endParaRPr lang="en-US" sz="3600" dirty="0">
                  <a:solidFill>
                    <a:schemeClr val="tx2"/>
                  </a:solidFill>
                </a:endParaRPr>
              </a:p>
            </p:txBody>
          </p:sp>
        </mc:Choice>
        <mc:Fallback xmlns="">
          <p:sp>
            <p:nvSpPr>
              <p:cNvPr id="3" name="Text Placeholder 2"/>
              <p:cNvSpPr>
                <a:spLocks noGrp="1" noRot="1" noChangeAspect="1" noMove="1" noResize="1" noEditPoints="1" noAdjustHandles="1" noChangeArrowheads="1" noChangeShapeType="1" noTextEdit="1"/>
              </p:cNvSpPr>
              <p:nvPr>
                <p:ph type="body" sz="quarter" idx="10"/>
              </p:nvPr>
            </p:nvSpPr>
            <p:spPr>
              <a:xfrm>
                <a:off x="274320" y="1607960"/>
                <a:ext cx="11669894" cy="4382738"/>
              </a:xfrm>
              <a:blipFill>
                <a:blip r:embed="rId3"/>
                <a:stretch>
                  <a:fillRect l="-313" r="-470" b="-1808"/>
                </a:stretch>
              </a:blipFill>
            </p:spPr>
            <p:txBody>
              <a:bodyPr/>
              <a:lstStyle/>
              <a:p>
                <a:r>
                  <a:rPr lang="en-US">
                    <a:noFill/>
                  </a:rPr>
                  <a:t> </a:t>
                </a:r>
              </a:p>
            </p:txBody>
          </p:sp>
        </mc:Fallback>
      </mc:AlternateContent>
    </p:spTree>
    <p:extLst>
      <p:ext uri="{BB962C8B-B14F-4D97-AF65-F5344CB8AC3E}">
        <p14:creationId xmlns:p14="http://schemas.microsoft.com/office/powerpoint/2010/main" val="1046545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R-squared</a:t>
            </a:r>
          </a:p>
        </p:txBody>
      </p:sp>
      <p:pic>
        <p:nvPicPr>
          <p:cNvPr id="5" name="Picture 4"/>
          <p:cNvPicPr>
            <a:picLocks noChangeAspect="1"/>
          </p:cNvPicPr>
          <p:nvPr/>
        </p:nvPicPr>
        <p:blipFill>
          <a:blip r:embed="rId3"/>
          <a:stretch>
            <a:fillRect/>
          </a:stretch>
        </p:blipFill>
        <p:spPr>
          <a:xfrm>
            <a:off x="1286251" y="1357800"/>
            <a:ext cx="5762625" cy="1676400"/>
          </a:xfrm>
          <a:prstGeom prst="rect">
            <a:avLst/>
          </a:prstGeom>
        </p:spPr>
      </p:pic>
      <p:sp>
        <p:nvSpPr>
          <p:cNvPr id="6" name="TextBox 5"/>
          <p:cNvSpPr txBox="1"/>
          <p:nvPr/>
        </p:nvSpPr>
        <p:spPr>
          <a:xfrm>
            <a:off x="7426578" y="3256452"/>
            <a:ext cx="3956530" cy="960263"/>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Total variation in outcome variable</a:t>
            </a:r>
          </a:p>
        </p:txBody>
      </p:sp>
      <p:pic>
        <p:nvPicPr>
          <p:cNvPr id="8" name="Picture 7"/>
          <p:cNvPicPr>
            <a:picLocks noChangeAspect="1"/>
          </p:cNvPicPr>
          <p:nvPr/>
        </p:nvPicPr>
        <p:blipFill>
          <a:blip r:embed="rId4"/>
          <a:stretch>
            <a:fillRect/>
          </a:stretch>
        </p:blipFill>
        <p:spPr>
          <a:xfrm>
            <a:off x="839909" y="4723789"/>
            <a:ext cx="6067425" cy="1485900"/>
          </a:xfrm>
          <a:prstGeom prst="rect">
            <a:avLst/>
          </a:prstGeom>
        </p:spPr>
      </p:pic>
      <p:pic>
        <p:nvPicPr>
          <p:cNvPr id="9" name="Picture 8"/>
          <p:cNvPicPr>
            <a:picLocks noChangeAspect="1"/>
          </p:cNvPicPr>
          <p:nvPr/>
        </p:nvPicPr>
        <p:blipFill>
          <a:blip r:embed="rId5"/>
          <a:stretch>
            <a:fillRect/>
          </a:stretch>
        </p:blipFill>
        <p:spPr>
          <a:xfrm>
            <a:off x="1956765" y="3173692"/>
            <a:ext cx="4472852" cy="793385"/>
          </a:xfrm>
          <a:prstGeom prst="rect">
            <a:avLst/>
          </a:prstGeom>
        </p:spPr>
      </p:pic>
      <p:sp>
        <p:nvSpPr>
          <p:cNvPr id="10" name="TextBox 9"/>
          <p:cNvSpPr txBox="1"/>
          <p:nvPr/>
        </p:nvSpPr>
        <p:spPr>
          <a:xfrm>
            <a:off x="7426578" y="2034468"/>
            <a:ext cx="3956530"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Residual sum of squares</a:t>
            </a:r>
          </a:p>
        </p:txBody>
      </p:sp>
      <p:sp>
        <p:nvSpPr>
          <p:cNvPr id="11" name="TextBox 10"/>
          <p:cNvSpPr txBox="1"/>
          <p:nvPr/>
        </p:nvSpPr>
        <p:spPr>
          <a:xfrm>
            <a:off x="7426578" y="4628052"/>
            <a:ext cx="3956530" cy="1292662"/>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Fraction of the variation in the outcome variable captured by the model</a:t>
            </a:r>
          </a:p>
        </p:txBody>
      </p:sp>
    </p:spTree>
    <p:extLst>
      <p:ext uri="{BB962C8B-B14F-4D97-AF65-F5344CB8AC3E}">
        <p14:creationId xmlns:p14="http://schemas.microsoft.com/office/powerpoint/2010/main" val="2082788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Adjusted R-squared</a:t>
            </a:r>
          </a:p>
        </p:txBody>
      </p:sp>
      <mc:AlternateContent xmlns:mc="http://schemas.openxmlformats.org/markup-compatibility/2006" xmlns:a14="http://schemas.microsoft.com/office/drawing/2010/main">
        <mc:Choice Requires="a14">
          <p:sp>
            <p:nvSpPr>
              <p:cNvPr id="12" name="Text Placeholder 2"/>
              <p:cNvSpPr>
                <a:spLocks noGrp="1"/>
              </p:cNvSpPr>
              <p:nvPr>
                <p:ph type="body" sz="quarter" idx="10"/>
              </p:nvPr>
            </p:nvSpPr>
            <p:spPr>
              <a:xfrm>
                <a:off x="274320" y="1607960"/>
                <a:ext cx="11889564" cy="3643241"/>
              </a:xfrm>
            </p:spPr>
            <p:txBody>
              <a:bodyPr/>
              <a:lstStyle/>
              <a:p>
                <a:endParaRPr lang="en-US" sz="2000" dirty="0">
                  <a:solidFill>
                    <a:schemeClr val="tx1"/>
                  </a:solidFill>
                  <a:latin typeface="+mn-lt"/>
                </a:endParaRPr>
              </a:p>
              <a:p>
                <a:pPr marL="342900" indent="-342900">
                  <a:buFont typeface="Arial" panose="020B0604020202020204" pitchFamily="34" charset="0"/>
                  <a:buChar char="•"/>
                </a:pPr>
                <a:r>
                  <a:rPr lang="en-US" sz="2800" dirty="0">
                    <a:solidFill>
                      <a:schemeClr val="tx1"/>
                    </a:solidFill>
                  </a:rPr>
                  <a:t>R-squared is reported for the training data. That is, it is “in sample”</a:t>
                </a:r>
              </a:p>
              <a:p>
                <a:pPr marL="342900" indent="-342900">
                  <a:buFont typeface="Arial" panose="020B0604020202020204" pitchFamily="34" charset="0"/>
                  <a:buChar char="•"/>
                </a:pPr>
                <a:r>
                  <a:rPr lang="en-US" sz="2800" dirty="0">
                    <a:solidFill>
                      <a:schemeClr val="tx1"/>
                    </a:solidFill>
                  </a:rPr>
                  <a:t>The “in sample” model fit weakly improves with more explanatory variables</a:t>
                </a:r>
              </a:p>
              <a:p>
                <a:pPr marL="342900" indent="-342900">
                  <a:buFont typeface="Arial" panose="020B0604020202020204" pitchFamily="34" charset="0"/>
                  <a:buChar char="•"/>
                </a:pPr>
                <a14:m>
                  <m:oMath xmlns:m="http://schemas.openxmlformats.org/officeDocument/2006/math">
                    <m:r>
                      <a:rPr lang="en-US" sz="2800" b="0" i="1" smtClean="0">
                        <a:solidFill>
                          <a:schemeClr val="tx1"/>
                        </a:solidFill>
                        <a:latin typeface="Cambria Math" panose="02040503050406030204" pitchFamily="18" charset="0"/>
                      </a:rPr>
                      <m:t>𝐴𝑑𝑗𝑢𝑠𝑡𝑒𝑑</m:t>
                    </m:r>
                    <m:r>
                      <a:rPr lang="en-US" sz="2800" b="0" i="1" smtClean="0">
                        <a:solidFill>
                          <a:schemeClr val="tx1"/>
                        </a:solidFill>
                        <a:latin typeface="Cambria Math" panose="02040503050406030204" pitchFamily="18" charset="0"/>
                      </a:rPr>
                      <m:t> </m:t>
                    </m:r>
                    <m:sSup>
                      <m:sSupPr>
                        <m:ctrlPr>
                          <a:rPr lang="en-US" sz="2800" b="0" i="1" smtClean="0">
                            <a:solidFill>
                              <a:schemeClr val="tx1"/>
                            </a:solidFill>
                            <a:latin typeface="Cambria Math" panose="02040503050406030204" pitchFamily="18" charset="0"/>
                          </a:rPr>
                        </m:ctrlPr>
                      </m:sSupPr>
                      <m:e>
                        <m:r>
                          <a:rPr lang="en-US" sz="2800" b="0" i="1" smtClean="0">
                            <a:solidFill>
                              <a:schemeClr val="tx1"/>
                            </a:solidFill>
                            <a:latin typeface="Cambria Math" panose="02040503050406030204" pitchFamily="18" charset="0"/>
                          </a:rPr>
                          <m:t>𝑅</m:t>
                        </m:r>
                      </m:e>
                      <m:sup>
                        <m:r>
                          <a:rPr lang="en-US" sz="2800" b="0" i="1" smtClean="0">
                            <a:solidFill>
                              <a:schemeClr val="tx1"/>
                            </a:solidFill>
                            <a:latin typeface="Cambria Math" panose="02040503050406030204" pitchFamily="18" charset="0"/>
                          </a:rPr>
                          <m:t>2</m:t>
                        </m:r>
                      </m:sup>
                    </m:sSup>
                    <m:r>
                      <a:rPr lang="en-US" sz="2800" b="0" i="1" smtClean="0">
                        <a:solidFill>
                          <a:schemeClr val="tx1"/>
                        </a:solidFill>
                        <a:latin typeface="Cambria Math" panose="02040503050406030204" pitchFamily="18" charset="0"/>
                      </a:rPr>
                      <m:t>=1−</m:t>
                    </m:r>
                    <m:f>
                      <m:fPr>
                        <m:ctrlPr>
                          <a:rPr lang="en-US" sz="2800" b="0" i="1" smtClean="0">
                            <a:solidFill>
                              <a:schemeClr val="tx1"/>
                            </a:solidFill>
                            <a:latin typeface="Cambria Math" panose="02040503050406030204" pitchFamily="18" charset="0"/>
                          </a:rPr>
                        </m:ctrlPr>
                      </m:fPr>
                      <m:num>
                        <m:r>
                          <a:rPr lang="en-US" sz="2800" b="0" i="1" smtClean="0">
                            <a:solidFill>
                              <a:schemeClr val="tx1"/>
                            </a:solidFill>
                            <a:latin typeface="Cambria Math" panose="02040503050406030204" pitchFamily="18" charset="0"/>
                          </a:rPr>
                          <m:t>𝑛</m:t>
                        </m:r>
                        <m:r>
                          <a:rPr lang="en-US" sz="2800" b="0" i="1" smtClean="0">
                            <a:solidFill>
                              <a:schemeClr val="tx1"/>
                            </a:solidFill>
                            <a:latin typeface="Cambria Math" panose="02040503050406030204" pitchFamily="18" charset="0"/>
                          </a:rPr>
                          <m:t>−1</m:t>
                        </m:r>
                      </m:num>
                      <m:den>
                        <m:r>
                          <a:rPr lang="en-US" sz="2800" b="0" i="1" smtClean="0">
                            <a:solidFill>
                              <a:schemeClr val="tx1"/>
                            </a:solidFill>
                            <a:latin typeface="Cambria Math" panose="02040503050406030204" pitchFamily="18" charset="0"/>
                          </a:rPr>
                          <m:t>𝑛</m:t>
                        </m:r>
                        <m:r>
                          <a:rPr lang="en-US" sz="2800" b="0" i="1" smtClean="0">
                            <a:solidFill>
                              <a:schemeClr val="tx1"/>
                            </a:solidFill>
                            <a:latin typeface="Cambria Math" panose="02040503050406030204" pitchFamily="18" charset="0"/>
                          </a:rPr>
                          <m:t>−</m:t>
                        </m:r>
                        <m:r>
                          <a:rPr lang="en-US" sz="2800" b="0" i="1" smtClean="0">
                            <a:solidFill>
                              <a:schemeClr val="tx1"/>
                            </a:solidFill>
                            <a:latin typeface="Cambria Math" panose="02040503050406030204" pitchFamily="18" charset="0"/>
                          </a:rPr>
                          <m:t>𝑘</m:t>
                        </m:r>
                        <m:r>
                          <a:rPr lang="en-US" sz="2800" b="0" i="1" smtClean="0">
                            <a:solidFill>
                              <a:schemeClr val="tx1"/>
                            </a:solidFill>
                            <a:latin typeface="Cambria Math" panose="02040503050406030204" pitchFamily="18" charset="0"/>
                          </a:rPr>
                          <m:t>−1</m:t>
                        </m:r>
                      </m:den>
                    </m:f>
                    <m:f>
                      <m:fPr>
                        <m:ctrlPr>
                          <a:rPr lang="en-US" sz="2800" b="0" i="1" smtClean="0">
                            <a:solidFill>
                              <a:schemeClr val="tx1"/>
                            </a:solidFill>
                            <a:latin typeface="Cambria Math" panose="02040503050406030204" pitchFamily="18" charset="0"/>
                          </a:rPr>
                        </m:ctrlPr>
                      </m:fPr>
                      <m:num>
                        <m:r>
                          <a:rPr lang="en-US" sz="2800" b="0" i="1" smtClean="0">
                            <a:solidFill>
                              <a:schemeClr val="tx1"/>
                            </a:solidFill>
                            <a:latin typeface="Cambria Math" panose="02040503050406030204" pitchFamily="18" charset="0"/>
                          </a:rPr>
                          <m:t>𝑆𝑆𝑅</m:t>
                        </m:r>
                      </m:num>
                      <m:den>
                        <m:r>
                          <a:rPr lang="en-US" sz="2800" b="0" i="1" smtClean="0">
                            <a:solidFill>
                              <a:schemeClr val="tx1"/>
                            </a:solidFill>
                            <a:latin typeface="Cambria Math" panose="02040503050406030204" pitchFamily="18" charset="0"/>
                          </a:rPr>
                          <m:t>𝑇𝑆𝑆</m:t>
                        </m:r>
                      </m:den>
                    </m:f>
                  </m:oMath>
                </a14:m>
                <a:endParaRPr lang="en-US" sz="2800" b="0" dirty="0">
                  <a:solidFill>
                    <a:schemeClr val="tx1"/>
                  </a:solidFill>
                </a:endParaRPr>
              </a:p>
              <a:p>
                <a:pPr marL="342900" indent="-342900">
                  <a:buFont typeface="Arial" panose="020B0604020202020204" pitchFamily="34" charset="0"/>
                  <a:buChar char="•"/>
                </a:pPr>
                <a:r>
                  <a:rPr lang="en-US" sz="2800" i="1" dirty="0">
                    <a:solidFill>
                      <a:schemeClr val="tx1"/>
                    </a:solidFill>
                  </a:rPr>
                  <a:t>n </a:t>
                </a:r>
                <a:r>
                  <a:rPr lang="en-US" sz="2800" dirty="0">
                    <a:solidFill>
                      <a:schemeClr val="tx1"/>
                    </a:solidFill>
                  </a:rPr>
                  <a:t>is number of observations and </a:t>
                </a:r>
                <a:r>
                  <a:rPr lang="en-US" sz="2800" i="1" dirty="0">
                    <a:solidFill>
                      <a:schemeClr val="tx1"/>
                    </a:solidFill>
                  </a:rPr>
                  <a:t>k</a:t>
                </a:r>
                <a:r>
                  <a:rPr lang="en-US" sz="2800" dirty="0">
                    <a:solidFill>
                      <a:schemeClr val="tx1"/>
                    </a:solidFill>
                  </a:rPr>
                  <a:t> is number of explanatory variables.</a:t>
                </a:r>
              </a:p>
              <a:p>
                <a:r>
                  <a:rPr lang="en-US" sz="2800" i="1" dirty="0">
                    <a:solidFill>
                      <a:schemeClr val="tx1"/>
                    </a:solidFill>
                  </a:rPr>
                  <a:t>	- </a:t>
                </a:r>
                <a:r>
                  <a:rPr lang="en-US" sz="2800" dirty="0">
                    <a:solidFill>
                      <a:schemeClr val="tx1"/>
                    </a:solidFill>
                  </a:rPr>
                  <a:t>penalizes adjusted r</a:t>
                </a:r>
                <a:r>
                  <a:rPr lang="en-US" sz="2800" baseline="30000" dirty="0">
                    <a:solidFill>
                      <a:schemeClr val="tx1"/>
                    </a:solidFill>
                  </a:rPr>
                  <a:t>2</a:t>
                </a:r>
                <a:r>
                  <a:rPr lang="en-US" sz="2800" dirty="0">
                    <a:solidFill>
                      <a:schemeClr val="tx1"/>
                    </a:solidFill>
                  </a:rPr>
                  <a:t> when add variables without explanatory power.</a:t>
                </a:r>
                <a:r>
                  <a:rPr lang="en-US" sz="2800" i="1" dirty="0">
                    <a:solidFill>
                      <a:schemeClr val="tx1"/>
                    </a:solidFill>
                  </a:rPr>
                  <a:t> </a:t>
                </a:r>
                <a:endParaRPr lang="en-US" sz="2800" b="0" i="1" dirty="0">
                  <a:solidFill>
                    <a:schemeClr val="tx1"/>
                  </a:solidFill>
                </a:endParaRPr>
              </a:p>
              <a:p>
                <a:pPr marL="342900" indent="-342900">
                  <a:buFont typeface="Arial" panose="020B0604020202020204" pitchFamily="34" charset="0"/>
                  <a:buChar char="•"/>
                </a:pPr>
                <a:endParaRPr lang="en-US" sz="3600" dirty="0">
                  <a:solidFill>
                    <a:schemeClr val="tx1"/>
                  </a:solidFill>
                </a:endParaRPr>
              </a:p>
            </p:txBody>
          </p:sp>
        </mc:Choice>
        <mc:Fallback xmlns="">
          <p:sp>
            <p:nvSpPr>
              <p:cNvPr id="12" name="Text Placeholder 2"/>
              <p:cNvSpPr>
                <a:spLocks noGrp="1" noRot="1" noChangeAspect="1" noMove="1" noResize="1" noEditPoints="1" noAdjustHandles="1" noChangeArrowheads="1" noChangeShapeType="1" noTextEdit="1"/>
              </p:cNvSpPr>
              <p:nvPr>
                <p:ph type="body" sz="quarter" idx="10"/>
              </p:nvPr>
            </p:nvSpPr>
            <p:spPr>
              <a:xfrm>
                <a:off x="274320" y="1607960"/>
                <a:ext cx="11889564" cy="3643241"/>
              </a:xfrm>
              <a:blipFill>
                <a:blip r:embed="rId3"/>
                <a:stretch>
                  <a:fillRect l="-308"/>
                </a:stretch>
              </a:blipFill>
            </p:spPr>
            <p:txBody>
              <a:bodyPr/>
              <a:lstStyle/>
              <a:p>
                <a:r>
                  <a:rPr lang="en-US">
                    <a:noFill/>
                  </a:rPr>
                  <a:t> </a:t>
                </a:r>
              </a:p>
            </p:txBody>
          </p:sp>
        </mc:Fallback>
      </mc:AlternateContent>
    </p:spTree>
    <p:extLst>
      <p:ext uri="{BB962C8B-B14F-4D97-AF65-F5344CB8AC3E}">
        <p14:creationId xmlns:p14="http://schemas.microsoft.com/office/powerpoint/2010/main" val="11686918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“Fair” R-squared Measure</a:t>
            </a:r>
          </a:p>
        </p:txBody>
      </p:sp>
      <mc:AlternateContent xmlns:mc="http://schemas.openxmlformats.org/markup-compatibility/2006" xmlns:a14="http://schemas.microsoft.com/office/drawing/2010/main">
        <mc:Choice Requires="a14">
          <p:sp>
            <p:nvSpPr>
              <p:cNvPr id="12" name="Text Placeholder 2"/>
              <p:cNvSpPr>
                <a:spLocks noGrp="1"/>
              </p:cNvSpPr>
              <p:nvPr>
                <p:ph type="body" sz="quarter" idx="10"/>
              </p:nvPr>
            </p:nvSpPr>
            <p:spPr>
              <a:xfrm>
                <a:off x="274320" y="1607960"/>
                <a:ext cx="11669894" cy="4690515"/>
              </a:xfrm>
            </p:spPr>
            <p:txBody>
              <a:bodyPr/>
              <a:lstStyle/>
              <a:p>
                <a:endParaRPr lang="en-US" sz="2000" dirty="0">
                  <a:solidFill>
                    <a:schemeClr val="tx1"/>
                  </a:solidFill>
                  <a:latin typeface="+mn-lt"/>
                </a:endParaRPr>
              </a:p>
              <a:p>
                <a:pPr marL="342900" indent="-342900">
                  <a:buFont typeface="Arial" panose="020B0604020202020204" pitchFamily="34" charset="0"/>
                  <a:buChar char="•"/>
                </a:pPr>
                <a:r>
                  <a:rPr lang="en-US" sz="2800" dirty="0">
                    <a:solidFill>
                      <a:schemeClr val="tx1"/>
                    </a:solidFill>
                  </a:rPr>
                  <a:t>R-squared is reported for the training data. That is, it is “in sample”</a:t>
                </a:r>
              </a:p>
              <a:p>
                <a:pPr marL="342900" indent="-342900">
                  <a:buFont typeface="Arial" panose="020B0604020202020204" pitchFamily="34" charset="0"/>
                  <a:buChar char="•"/>
                </a:pPr>
                <a:r>
                  <a:rPr lang="en-US" sz="2800" dirty="0">
                    <a:solidFill>
                      <a:schemeClr val="tx1"/>
                    </a:solidFill>
                  </a:rPr>
                  <a:t>We learned that we typically want to use out-of-sample evaluation metrics, what do you we do</a:t>
                </a:r>
              </a:p>
              <a:p>
                <a:pPr marL="342900" indent="-342900">
                  <a:buFont typeface="Arial" panose="020B0604020202020204" pitchFamily="34" charset="0"/>
                  <a:buChar char="•"/>
                </a:pPr>
                <a:r>
                  <a:rPr lang="en-US" sz="2800" dirty="0">
                    <a:solidFill>
                      <a:schemeClr val="tx1"/>
                    </a:solidFill>
                  </a:rPr>
                  <a:t>It turns out that </a:t>
                </a:r>
                <a14:m>
                  <m:oMath xmlns:m="http://schemas.openxmlformats.org/officeDocument/2006/math">
                    <m:sSup>
                      <m:sSupPr>
                        <m:ctrlPr>
                          <a:rPr lang="en-US" sz="2800" b="0" i="1" smtClean="0">
                            <a:solidFill>
                              <a:schemeClr val="tx1"/>
                            </a:solidFill>
                            <a:latin typeface="Cambria Math" panose="02040503050406030204" pitchFamily="18" charset="0"/>
                          </a:rPr>
                        </m:ctrlPr>
                      </m:sSupPr>
                      <m:e>
                        <m:r>
                          <a:rPr lang="en-US" sz="2800" b="0" i="1" smtClean="0">
                            <a:solidFill>
                              <a:schemeClr val="tx1"/>
                            </a:solidFill>
                            <a:latin typeface="Cambria Math" panose="02040503050406030204" pitchFamily="18" charset="0"/>
                          </a:rPr>
                          <m:t>𝑅</m:t>
                        </m:r>
                      </m:e>
                      <m:sup>
                        <m:r>
                          <a:rPr lang="en-US" sz="2800" b="0" i="1" smtClean="0">
                            <a:solidFill>
                              <a:schemeClr val="tx1"/>
                            </a:solidFill>
                            <a:latin typeface="Cambria Math" panose="02040503050406030204" pitchFamily="18" charset="0"/>
                          </a:rPr>
                          <m:t>2</m:t>
                        </m:r>
                      </m:sup>
                    </m:sSup>
                    <m:r>
                      <a:rPr lang="en-US" sz="2800" b="0" i="1" smtClean="0">
                        <a:solidFill>
                          <a:schemeClr val="tx1"/>
                        </a:solidFill>
                        <a:latin typeface="Cambria Math" panose="02040503050406030204" pitchFamily="18" charset="0"/>
                      </a:rPr>
                      <m:t>=</m:t>
                    </m:r>
                    <m:r>
                      <a:rPr lang="en-US" sz="2800" b="0" i="1" smtClean="0">
                        <a:solidFill>
                          <a:schemeClr val="tx1"/>
                        </a:solidFill>
                        <a:latin typeface="Cambria Math" panose="02040503050406030204" pitchFamily="18" charset="0"/>
                      </a:rPr>
                      <m:t>𝑐𝑜𝑟𝑟</m:t>
                    </m:r>
                    <m:sSup>
                      <m:sSupPr>
                        <m:ctrlPr>
                          <a:rPr lang="en-US" sz="2800" b="0" i="1" smtClean="0">
                            <a:solidFill>
                              <a:schemeClr val="tx1"/>
                            </a:solidFill>
                            <a:latin typeface="Cambria Math" panose="02040503050406030204" pitchFamily="18" charset="0"/>
                          </a:rPr>
                        </m:ctrlPr>
                      </m:sSupPr>
                      <m:e>
                        <m:d>
                          <m:dPr>
                            <m:ctrlPr>
                              <a:rPr lang="en-US" sz="2800" b="0" i="1" smtClean="0">
                                <a:solidFill>
                                  <a:schemeClr val="tx1"/>
                                </a:solidFill>
                                <a:latin typeface="Cambria Math" panose="02040503050406030204" pitchFamily="18" charset="0"/>
                              </a:rPr>
                            </m:ctrlPr>
                          </m:dPr>
                          <m:e>
                            <m:acc>
                              <m:accPr>
                                <m:chr m:val="̂"/>
                                <m:ctrlPr>
                                  <a:rPr lang="en-US" sz="2800" b="0" i="1" smtClean="0">
                                    <a:solidFill>
                                      <a:schemeClr val="tx1"/>
                                    </a:solidFill>
                                    <a:latin typeface="Cambria Math" panose="02040503050406030204" pitchFamily="18" charset="0"/>
                                  </a:rPr>
                                </m:ctrlPr>
                              </m:accPr>
                              <m:e>
                                <m:sSub>
                                  <m:sSubPr>
                                    <m:ctrlPr>
                                      <a:rPr lang="en-US" sz="2800" b="0" i="1" smtClean="0">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rPr>
                                      <m:t>𝑦</m:t>
                                    </m:r>
                                  </m:e>
                                  <m:sub>
                                    <m:r>
                                      <a:rPr lang="en-US" sz="2800" b="0" i="1" smtClean="0">
                                        <a:solidFill>
                                          <a:schemeClr val="tx1"/>
                                        </a:solidFill>
                                        <a:latin typeface="Cambria Math" panose="02040503050406030204" pitchFamily="18" charset="0"/>
                                      </a:rPr>
                                      <m:t>𝑖</m:t>
                                    </m:r>
                                  </m:sub>
                                </m:sSub>
                              </m:e>
                            </m:acc>
                            <m:r>
                              <a:rPr lang="en-US" sz="2800" b="0" i="1" smtClean="0">
                                <a:solidFill>
                                  <a:schemeClr val="tx1"/>
                                </a:solidFill>
                                <a:latin typeface="Cambria Math" panose="02040503050406030204" pitchFamily="18" charset="0"/>
                              </a:rPr>
                              <m:t>,</m:t>
                            </m:r>
                            <m:sSub>
                              <m:sSubPr>
                                <m:ctrlPr>
                                  <a:rPr lang="en-US" sz="2800" b="0" i="1" smtClean="0">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rPr>
                                  <m:t>𝑦</m:t>
                                </m:r>
                              </m:e>
                              <m:sub>
                                <m:r>
                                  <a:rPr lang="en-US" sz="2800" b="0" i="1" smtClean="0">
                                    <a:solidFill>
                                      <a:schemeClr val="tx1"/>
                                    </a:solidFill>
                                    <a:latin typeface="Cambria Math" panose="02040503050406030204" pitchFamily="18" charset="0"/>
                                  </a:rPr>
                                  <m:t>𝑖</m:t>
                                </m:r>
                              </m:sub>
                            </m:sSub>
                          </m:e>
                        </m:d>
                      </m:e>
                      <m:sup>
                        <m:r>
                          <a:rPr lang="en-US" sz="2800" b="0" i="1" smtClean="0">
                            <a:solidFill>
                              <a:schemeClr val="tx1"/>
                            </a:solidFill>
                            <a:latin typeface="Cambria Math" panose="02040503050406030204" pitchFamily="18" charset="0"/>
                          </a:rPr>
                          <m:t>2</m:t>
                        </m:r>
                      </m:sup>
                    </m:sSup>
                  </m:oMath>
                </a14:m>
                <a:endParaRPr lang="en-US" sz="2800" b="0" dirty="0">
                  <a:solidFill>
                    <a:schemeClr val="tx1"/>
                  </a:solidFill>
                </a:endParaRPr>
              </a:p>
              <a:p>
                <a:pPr marL="342900" indent="-342900">
                  <a:buFont typeface="Arial" panose="020B0604020202020204" pitchFamily="34" charset="0"/>
                  <a:buChar char="•"/>
                </a:pPr>
                <a:r>
                  <a:rPr lang="en-US" sz="2800" dirty="0">
                    <a:solidFill>
                      <a:schemeClr val="tx1"/>
                    </a:solidFill>
                  </a:rPr>
                  <a:t>This means, </a:t>
                </a:r>
                <a14:m>
                  <m:oMath xmlns:m="http://schemas.openxmlformats.org/officeDocument/2006/math">
                    <m:r>
                      <a:rPr lang="en-US" sz="2800" i="1">
                        <a:solidFill>
                          <a:schemeClr val="tx1"/>
                        </a:solidFill>
                        <a:latin typeface="Cambria Math" panose="02040503050406030204" pitchFamily="18" charset="0"/>
                      </a:rPr>
                      <m:t>𝑐𝑜𝑟𝑟</m:t>
                    </m:r>
                    <m:sSup>
                      <m:sSupPr>
                        <m:ctrlPr>
                          <a:rPr lang="en-US" sz="2800" i="1">
                            <a:solidFill>
                              <a:schemeClr val="tx1"/>
                            </a:solidFill>
                            <a:latin typeface="Cambria Math" panose="02040503050406030204" pitchFamily="18" charset="0"/>
                          </a:rPr>
                        </m:ctrlPr>
                      </m:sSupPr>
                      <m:e>
                        <m:d>
                          <m:dPr>
                            <m:ctrlPr>
                              <a:rPr lang="en-US" sz="2800" i="1">
                                <a:solidFill>
                                  <a:schemeClr val="tx1"/>
                                </a:solidFill>
                                <a:latin typeface="Cambria Math" panose="02040503050406030204" pitchFamily="18" charset="0"/>
                              </a:rPr>
                            </m:ctrlPr>
                          </m:dPr>
                          <m:e>
                            <m:acc>
                              <m:accPr>
                                <m:chr m:val="̂"/>
                                <m:ctrlPr>
                                  <a:rPr lang="en-US" sz="2800" i="1">
                                    <a:solidFill>
                                      <a:schemeClr val="tx1"/>
                                    </a:solidFill>
                                    <a:latin typeface="Cambria Math" panose="02040503050406030204" pitchFamily="18" charset="0"/>
                                  </a:rPr>
                                </m:ctrlPr>
                              </m:accPr>
                              <m:e>
                                <m:sSub>
                                  <m:sSubPr>
                                    <m:ctrlPr>
                                      <a:rPr lang="en-US" sz="2800" i="1">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rPr>
                                      <m:t>𝑦</m:t>
                                    </m:r>
                                  </m:e>
                                  <m:sub>
                                    <m:r>
                                      <a:rPr lang="en-US" sz="2800" i="1">
                                        <a:solidFill>
                                          <a:schemeClr val="tx1"/>
                                        </a:solidFill>
                                        <a:latin typeface="Cambria Math" panose="02040503050406030204" pitchFamily="18" charset="0"/>
                                      </a:rPr>
                                      <m:t>𝑖</m:t>
                                    </m:r>
                                  </m:sub>
                                </m:sSub>
                              </m:e>
                            </m:acc>
                            <m:r>
                              <a:rPr lang="en-US" sz="2800" i="1">
                                <a:solidFill>
                                  <a:schemeClr val="tx1"/>
                                </a:solidFill>
                                <a:latin typeface="Cambria Math" panose="02040503050406030204" pitchFamily="18" charset="0"/>
                              </a:rPr>
                              <m:t>,</m:t>
                            </m:r>
                            <m:sSub>
                              <m:sSubPr>
                                <m:ctrlPr>
                                  <a:rPr lang="en-US" sz="2800" i="1">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rPr>
                                  <m:t>𝑦</m:t>
                                </m:r>
                              </m:e>
                              <m:sub>
                                <m:r>
                                  <a:rPr lang="en-US" sz="2800" i="1">
                                    <a:solidFill>
                                      <a:schemeClr val="tx1"/>
                                    </a:solidFill>
                                    <a:latin typeface="Cambria Math" panose="02040503050406030204" pitchFamily="18" charset="0"/>
                                  </a:rPr>
                                  <m:t>𝑖</m:t>
                                </m:r>
                              </m:sub>
                            </m:sSub>
                          </m:e>
                        </m:d>
                      </m:e>
                      <m:sup>
                        <m:r>
                          <a:rPr lang="en-US" sz="2800" i="1">
                            <a:solidFill>
                              <a:schemeClr val="tx1"/>
                            </a:solidFill>
                            <a:latin typeface="Cambria Math" panose="02040503050406030204" pitchFamily="18" charset="0"/>
                          </a:rPr>
                          <m:t>2</m:t>
                        </m:r>
                      </m:sup>
                    </m:sSup>
                  </m:oMath>
                </a14:m>
                <a:r>
                  <a:rPr lang="en-US" sz="2800" b="0" dirty="0">
                    <a:solidFill>
                      <a:schemeClr val="tx1"/>
                    </a:solidFill>
                  </a:rPr>
                  <a:t>, for the test set can be interpreted just like R-squared (% of variation explain) and is a “fair test”</a:t>
                </a:r>
              </a:p>
              <a:p>
                <a:pPr marL="342900" indent="-342900">
                  <a:buFont typeface="Arial" panose="020B0604020202020204" pitchFamily="34" charset="0"/>
                  <a:buChar char="•"/>
                </a:pPr>
                <a:endParaRPr lang="en-US" sz="2800" dirty="0">
                  <a:solidFill>
                    <a:schemeClr val="tx1"/>
                  </a:solidFill>
                </a:endParaRPr>
              </a:p>
              <a:p>
                <a:r>
                  <a:rPr lang="en-US" sz="2800" b="0" dirty="0">
                    <a:solidFill>
                      <a:schemeClr val="tx1"/>
                    </a:solidFill>
                  </a:rPr>
                  <a:t>Related to an important concept called over-fitting.</a:t>
                </a:r>
              </a:p>
              <a:p>
                <a:pPr marL="342900" indent="-342900">
                  <a:buFont typeface="Arial" panose="020B0604020202020204" pitchFamily="34" charset="0"/>
                  <a:buChar char="•"/>
                </a:pPr>
                <a:endParaRPr lang="en-US" sz="3600" dirty="0">
                  <a:solidFill>
                    <a:schemeClr val="tx1"/>
                  </a:solidFill>
                </a:endParaRPr>
              </a:p>
            </p:txBody>
          </p:sp>
        </mc:Choice>
        <mc:Fallback xmlns="">
          <p:sp>
            <p:nvSpPr>
              <p:cNvPr id="12" name="Text Placeholder 2"/>
              <p:cNvSpPr>
                <a:spLocks noGrp="1" noRot="1" noChangeAspect="1" noMove="1" noResize="1" noEditPoints="1" noAdjustHandles="1" noChangeArrowheads="1" noChangeShapeType="1" noTextEdit="1"/>
              </p:cNvSpPr>
              <p:nvPr>
                <p:ph type="body" sz="quarter" idx="10"/>
              </p:nvPr>
            </p:nvSpPr>
            <p:spPr>
              <a:xfrm>
                <a:off x="274320" y="1607960"/>
                <a:ext cx="11669894" cy="4690515"/>
              </a:xfrm>
              <a:blipFill>
                <a:blip r:embed="rId3"/>
                <a:stretch>
                  <a:fillRect l="-575"/>
                </a:stretch>
              </a:blipFill>
            </p:spPr>
            <p:txBody>
              <a:bodyPr/>
              <a:lstStyle/>
              <a:p>
                <a:r>
                  <a:rPr lang="en-US">
                    <a:noFill/>
                  </a:rPr>
                  <a:t> </a:t>
                </a:r>
              </a:p>
            </p:txBody>
          </p:sp>
        </mc:Fallback>
      </mc:AlternateContent>
    </p:spTree>
    <p:extLst>
      <p:ext uri="{BB962C8B-B14F-4D97-AF65-F5344CB8AC3E}">
        <p14:creationId xmlns:p14="http://schemas.microsoft.com/office/powerpoint/2010/main" val="1786234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Feature types</a:t>
            </a:r>
          </a:p>
        </p:txBody>
      </p:sp>
      <p:sp>
        <p:nvSpPr>
          <p:cNvPr id="3" name="Text Placeholder 2"/>
          <p:cNvSpPr>
            <a:spLocks noGrp="1"/>
          </p:cNvSpPr>
          <p:nvPr>
            <p:ph type="body" sz="quarter" idx="10"/>
          </p:nvPr>
        </p:nvSpPr>
        <p:spPr>
          <a:xfrm>
            <a:off x="276683" y="987071"/>
            <a:ext cx="11669894" cy="12138708"/>
          </a:xfrm>
        </p:spPr>
        <p:txBody>
          <a:bodyPr/>
          <a:lstStyle/>
          <a:p>
            <a:endParaRPr lang="en-US" sz="2000" dirty="0">
              <a:solidFill>
                <a:schemeClr val="tx1"/>
              </a:solidFill>
              <a:latin typeface="+mn-lt"/>
            </a:endParaRPr>
          </a:p>
          <a:p>
            <a:r>
              <a:rPr lang="en-US" sz="2800" b="1" dirty="0">
                <a:solidFill>
                  <a:schemeClr val="tx1"/>
                </a:solidFill>
              </a:rPr>
              <a:t>Binary features</a:t>
            </a:r>
            <a:r>
              <a:rPr lang="en-US" sz="2800" dirty="0">
                <a:solidFill>
                  <a:schemeClr val="tx1"/>
                </a:solidFill>
              </a:rPr>
              <a:t>: equal to 1 or 0. For example:</a:t>
            </a:r>
          </a:p>
          <a:p>
            <a:endParaRPr lang="en-US" sz="2800" dirty="0">
              <a:solidFill>
                <a:schemeClr val="tx1"/>
              </a:solidFill>
            </a:endParaRPr>
          </a:p>
          <a:p>
            <a:endParaRPr lang="en-US" sz="2800" dirty="0">
              <a:solidFill>
                <a:schemeClr val="tx1"/>
              </a:solidFill>
            </a:endParaRPr>
          </a:p>
          <a:p>
            <a:endParaRPr lang="en-US" sz="2800" dirty="0">
              <a:solidFill>
                <a:schemeClr val="tx1"/>
              </a:solidFill>
            </a:endParaRPr>
          </a:p>
          <a:p>
            <a:endParaRPr lang="en-US" sz="2800" dirty="0">
              <a:solidFill>
                <a:schemeClr val="tx1"/>
              </a:solidFill>
            </a:endParaRPr>
          </a:p>
          <a:p>
            <a:r>
              <a:rPr lang="en-US" sz="2800" b="1" dirty="0">
                <a:solidFill>
                  <a:schemeClr val="tx1"/>
                </a:solidFill>
              </a:rPr>
              <a:t>Continuous features</a:t>
            </a:r>
            <a:r>
              <a:rPr lang="en-US" sz="2800" dirty="0">
                <a:solidFill>
                  <a:schemeClr val="tx1"/>
                </a:solidFill>
              </a:rPr>
              <a:t>: can take an real value</a:t>
            </a:r>
          </a:p>
          <a:p>
            <a:endParaRPr lang="en-US" sz="2800" dirty="0">
              <a:solidFill>
                <a:schemeClr val="tx1"/>
              </a:solidFill>
            </a:endParaRPr>
          </a:p>
          <a:p>
            <a:r>
              <a:rPr lang="en-US" sz="2800" b="1" dirty="0">
                <a:solidFill>
                  <a:schemeClr val="tx1"/>
                </a:solidFill>
              </a:rPr>
              <a:t>Categorical features</a:t>
            </a:r>
            <a:r>
              <a:rPr lang="en-US" sz="2800" dirty="0">
                <a:solidFill>
                  <a:schemeClr val="tx1"/>
                </a:solidFill>
              </a:rPr>
              <a:t>: can take one of N values. E.g. Saturday, Sunday, Monday… declaring </a:t>
            </a:r>
            <a:r>
              <a:rPr lang="en-US" sz="2800" dirty="0" err="1">
                <a:solidFill>
                  <a:schemeClr val="tx1"/>
                </a:solidFill>
                <a:latin typeface="Courier New" panose="02070309020205020404" pitchFamily="49" charset="0"/>
                <a:cs typeface="Courier New" panose="02070309020205020404" pitchFamily="49" charset="0"/>
              </a:rPr>
              <a:t>as.factor</a:t>
            </a:r>
            <a:r>
              <a:rPr lang="en-US" sz="2800" dirty="0">
                <a:solidFill>
                  <a:schemeClr val="tx1"/>
                </a:solidFill>
                <a:latin typeface="Courier New" panose="02070309020205020404" pitchFamily="49" charset="0"/>
                <a:cs typeface="Courier New" panose="02070309020205020404" pitchFamily="49" charset="0"/>
              </a:rPr>
              <a:t> </a:t>
            </a:r>
            <a:r>
              <a:rPr lang="en-US" sz="2800" dirty="0">
                <a:solidFill>
                  <a:schemeClr val="tx1"/>
                </a:solidFill>
                <a:cs typeface="Courier New" panose="02070309020205020404" pitchFamily="49" charset="0"/>
              </a:rPr>
              <a:t>then R will treat it as N binary variables for each category (ex. =1 if Saturday, =0 otherwise)</a:t>
            </a:r>
            <a:endParaRPr lang="en-US" sz="2800" dirty="0">
              <a:solidFill>
                <a:schemeClr val="tx1"/>
              </a:solidFill>
            </a:endParaRPr>
          </a:p>
          <a:p>
            <a:endParaRPr lang="en-US" sz="3600" dirty="0">
              <a:solidFill>
                <a:schemeClr val="tx1"/>
              </a:solidFill>
            </a:endParaRPr>
          </a:p>
          <a:p>
            <a:endParaRPr lang="en-US" sz="3600" dirty="0">
              <a:solidFill>
                <a:schemeClr val="tx1"/>
              </a:solidFill>
            </a:endParaRPr>
          </a:p>
          <a:p>
            <a:endParaRPr lang="en-US" sz="3600" dirty="0">
              <a:solidFill>
                <a:schemeClr val="tx1"/>
              </a:solidFill>
            </a:endParaRPr>
          </a:p>
          <a:p>
            <a:endParaRPr lang="en-US" sz="3600" dirty="0">
              <a:solidFill>
                <a:schemeClr val="tx2"/>
              </a:solidFill>
            </a:endParaRPr>
          </a:p>
          <a:p>
            <a:endParaRPr lang="en-US" sz="2800" b="0" dirty="0">
              <a:solidFill>
                <a:schemeClr val="tx1"/>
              </a:solidFill>
              <a:latin typeface="+mn-lt"/>
            </a:endParaRPr>
          </a:p>
          <a:p>
            <a:endParaRPr lang="en-US" sz="2800" dirty="0">
              <a:solidFill>
                <a:schemeClr val="tx1"/>
              </a:solidFill>
              <a:latin typeface="+mn-lt"/>
            </a:endParaRPr>
          </a:p>
          <a:p>
            <a:endParaRPr lang="en-US" sz="2800" b="0" dirty="0">
              <a:solidFill>
                <a:schemeClr val="tx1"/>
              </a:solidFill>
              <a:latin typeface="+mn-lt"/>
            </a:endParaRPr>
          </a:p>
          <a:p>
            <a:endParaRPr lang="en-US" sz="2800" dirty="0">
              <a:solidFill>
                <a:schemeClr val="tx1"/>
              </a:solidFill>
              <a:latin typeface="+mn-lt"/>
            </a:endParaRPr>
          </a:p>
          <a:p>
            <a:endParaRPr lang="en-US" sz="2000" dirty="0">
              <a:solidFill>
                <a:schemeClr val="tx1"/>
              </a:solidFill>
              <a:latin typeface="+mn-lt"/>
            </a:endParaRPr>
          </a:p>
          <a:p>
            <a:endParaRPr lang="en-US" sz="3600" i="1" dirty="0">
              <a:solidFill>
                <a:schemeClr val="tx1"/>
              </a:solidFill>
            </a:endParaRPr>
          </a:p>
          <a:p>
            <a:endParaRPr lang="en-US" sz="3600" i="1" dirty="0">
              <a:solidFill>
                <a:schemeClr val="tx1"/>
              </a:solidFill>
              <a:latin typeface="+mn-lt"/>
            </a:endParaRPr>
          </a:p>
          <a:p>
            <a:endParaRPr lang="en-US" sz="3600" dirty="0">
              <a:solidFill>
                <a:schemeClr val="tx2"/>
              </a:solidFill>
            </a:endParaRPr>
          </a:p>
          <a:p>
            <a:endParaRPr lang="en-US" sz="3600" dirty="0">
              <a:solidFill>
                <a:schemeClr val="tx2"/>
              </a:solidFill>
            </a:endParaRPr>
          </a:p>
        </p:txBody>
      </p:sp>
      <p:pic>
        <p:nvPicPr>
          <p:cNvPr id="4" name="Picture 3"/>
          <p:cNvPicPr>
            <a:picLocks noChangeAspect="1"/>
          </p:cNvPicPr>
          <p:nvPr/>
        </p:nvPicPr>
        <p:blipFill>
          <a:blip r:embed="rId3"/>
          <a:stretch>
            <a:fillRect/>
          </a:stretch>
        </p:blipFill>
        <p:spPr>
          <a:xfrm>
            <a:off x="3292962" y="2181347"/>
            <a:ext cx="4927129" cy="1265238"/>
          </a:xfrm>
          <a:prstGeom prst="rect">
            <a:avLst/>
          </a:prstGeom>
        </p:spPr>
      </p:pic>
    </p:spTree>
    <p:extLst>
      <p:ext uri="{BB962C8B-B14F-4D97-AF65-F5344CB8AC3E}">
        <p14:creationId xmlns:p14="http://schemas.microsoft.com/office/powerpoint/2010/main" val="940656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Running Example: Orange Juice</a:t>
            </a:r>
          </a:p>
        </p:txBody>
      </p:sp>
      <p:pic>
        <p:nvPicPr>
          <p:cNvPr id="4" name="Picture 3"/>
          <p:cNvPicPr>
            <a:picLocks noChangeAspect="1"/>
          </p:cNvPicPr>
          <p:nvPr/>
        </p:nvPicPr>
        <p:blipFill>
          <a:blip r:embed="rId2"/>
          <a:stretch>
            <a:fillRect/>
          </a:stretch>
        </p:blipFill>
        <p:spPr>
          <a:xfrm>
            <a:off x="569623" y="1695571"/>
            <a:ext cx="5581314" cy="3352058"/>
          </a:xfrm>
          <a:prstGeom prst="rect">
            <a:avLst/>
          </a:prstGeom>
        </p:spPr>
      </p:pic>
      <p:sp>
        <p:nvSpPr>
          <p:cNvPr id="5" name="TextBox 4"/>
          <p:cNvSpPr txBox="1"/>
          <p:nvPr/>
        </p:nvSpPr>
        <p:spPr>
          <a:xfrm>
            <a:off x="6747906" y="1252751"/>
            <a:ext cx="4938559" cy="4320359"/>
          </a:xfrm>
          <a:prstGeom prst="rect">
            <a:avLst/>
          </a:prstGeom>
          <a:noFill/>
        </p:spPr>
        <p:txBody>
          <a:bodyPr wrap="square" rtlCol="0">
            <a:spAutoFit/>
          </a:bodyPr>
          <a:lstStyle/>
          <a:p>
            <a:r>
              <a:rPr lang="en-US" sz="1836" dirty="0">
                <a:solidFill>
                  <a:schemeClr val="tx1">
                    <a:lumMod val="50000"/>
                    <a:lumOff val="50000"/>
                  </a:schemeClr>
                </a:solidFill>
                <a:latin typeface="+mj-lt"/>
              </a:rPr>
              <a:t>Data: 83 Chicago-area stores</a:t>
            </a:r>
          </a:p>
          <a:p>
            <a:endParaRPr lang="en-US" sz="1836" dirty="0">
              <a:solidFill>
                <a:schemeClr val="tx1">
                  <a:lumMod val="50000"/>
                  <a:lumOff val="50000"/>
                </a:schemeClr>
              </a:solidFill>
              <a:latin typeface="+mj-lt"/>
            </a:endParaRPr>
          </a:p>
          <a:p>
            <a:r>
              <a:rPr lang="en-US" sz="1836" dirty="0">
                <a:solidFill>
                  <a:schemeClr val="tx1">
                    <a:lumMod val="50000"/>
                    <a:lumOff val="50000"/>
                  </a:schemeClr>
                </a:solidFill>
                <a:latin typeface="+mj-lt"/>
              </a:rPr>
              <a:t>At weekly level:</a:t>
            </a:r>
          </a:p>
          <a:p>
            <a:pPr marL="757735" lvl="1" indent="-291436">
              <a:buFont typeface="Arial" panose="020B0604020202020204" pitchFamily="34" charset="0"/>
              <a:buChar char="•"/>
            </a:pPr>
            <a:r>
              <a:rPr lang="en-US" sz="1836" dirty="0">
                <a:solidFill>
                  <a:schemeClr val="tx1">
                    <a:lumMod val="50000"/>
                    <a:lumOff val="50000"/>
                  </a:schemeClr>
                </a:solidFill>
                <a:latin typeface="+mj-lt"/>
              </a:rPr>
              <a:t>Sales (“log move”)</a:t>
            </a:r>
          </a:p>
          <a:p>
            <a:pPr marL="757735" lvl="1" indent="-291436">
              <a:buFont typeface="Arial" panose="020B0604020202020204" pitchFamily="34" charset="0"/>
              <a:buChar char="•"/>
            </a:pPr>
            <a:r>
              <a:rPr lang="en-US" sz="1836" dirty="0">
                <a:solidFill>
                  <a:schemeClr val="tx1">
                    <a:lumMod val="50000"/>
                    <a:lumOff val="50000"/>
                  </a:schemeClr>
                </a:solidFill>
                <a:latin typeface="+mj-lt"/>
              </a:rPr>
              <a:t>Average sales price</a:t>
            </a:r>
          </a:p>
          <a:p>
            <a:pPr marL="757735" lvl="1" indent="-291436">
              <a:buFont typeface="Arial" panose="020B0604020202020204" pitchFamily="34" charset="0"/>
              <a:buChar char="•"/>
            </a:pPr>
            <a:r>
              <a:rPr lang="en-US" sz="1836" dirty="0">
                <a:solidFill>
                  <a:schemeClr val="tx1">
                    <a:lumMod val="50000"/>
                    <a:lumOff val="50000"/>
                  </a:schemeClr>
                </a:solidFill>
                <a:latin typeface="+mj-lt"/>
              </a:rPr>
              <a:t>Whether advertised (“feat”)</a:t>
            </a:r>
          </a:p>
          <a:p>
            <a:pPr lvl="1"/>
            <a:endParaRPr lang="en-US" sz="1836" dirty="0">
              <a:solidFill>
                <a:schemeClr val="tx1">
                  <a:lumMod val="50000"/>
                  <a:lumOff val="50000"/>
                </a:schemeClr>
              </a:solidFill>
              <a:latin typeface="+mj-lt"/>
            </a:endParaRPr>
          </a:p>
          <a:p>
            <a:r>
              <a:rPr lang="en-US" sz="1836" dirty="0">
                <a:solidFill>
                  <a:schemeClr val="tx1">
                    <a:lumMod val="50000"/>
                    <a:lumOff val="50000"/>
                  </a:schemeClr>
                </a:solidFill>
                <a:latin typeface="+mj-lt"/>
              </a:rPr>
              <a:t>At store level:</a:t>
            </a:r>
          </a:p>
          <a:p>
            <a:pPr marL="757735" lvl="1" indent="-291436">
              <a:buFont typeface="Arial" panose="020B0604020202020204" pitchFamily="34" charset="0"/>
              <a:buChar char="•"/>
            </a:pPr>
            <a:r>
              <a:rPr lang="en-US" sz="1836" dirty="0">
                <a:solidFill>
                  <a:schemeClr val="tx1">
                    <a:lumMod val="50000"/>
                    <a:lumOff val="50000"/>
                  </a:schemeClr>
                </a:solidFill>
                <a:latin typeface="+mj-lt"/>
              </a:rPr>
              <a:t>Various demographics of the shoppers</a:t>
            </a:r>
          </a:p>
          <a:p>
            <a:pPr lvl="1"/>
            <a:endParaRPr lang="en-US" sz="1836" dirty="0">
              <a:solidFill>
                <a:schemeClr val="tx1">
                  <a:lumMod val="50000"/>
                  <a:lumOff val="50000"/>
                </a:schemeClr>
              </a:solidFill>
              <a:latin typeface="+mj-lt"/>
            </a:endParaRPr>
          </a:p>
          <a:p>
            <a:r>
              <a:rPr lang="en-US" sz="1836" dirty="0">
                <a:solidFill>
                  <a:schemeClr val="tx1">
                    <a:lumMod val="50000"/>
                    <a:lumOff val="50000"/>
                  </a:schemeClr>
                </a:solidFill>
                <a:latin typeface="+mj-lt"/>
              </a:rPr>
              <a:t>Data taken from:</a:t>
            </a:r>
          </a:p>
          <a:p>
            <a:r>
              <a:rPr lang="en-US" sz="1224" dirty="0">
                <a:solidFill>
                  <a:schemeClr val="tx1">
                    <a:lumMod val="50000"/>
                    <a:lumOff val="50000"/>
                  </a:schemeClr>
                </a:solidFill>
                <a:latin typeface="+mj-lt"/>
                <a:hlinkClick r:id="rId3"/>
              </a:rPr>
              <a:t>“Determinants of Store-Level Price Elasticity” Stephen J. Hoch, </a:t>
            </a:r>
            <a:r>
              <a:rPr lang="en-US" sz="1224" dirty="0" err="1">
                <a:solidFill>
                  <a:schemeClr val="tx1">
                    <a:lumMod val="50000"/>
                    <a:lumOff val="50000"/>
                  </a:schemeClr>
                </a:solidFill>
                <a:latin typeface="+mj-lt"/>
                <a:hlinkClick r:id="rId3"/>
              </a:rPr>
              <a:t>Byung</a:t>
            </a:r>
            <a:r>
              <a:rPr lang="en-US" sz="1224" dirty="0">
                <a:solidFill>
                  <a:schemeClr val="tx1">
                    <a:lumMod val="50000"/>
                    <a:lumOff val="50000"/>
                  </a:schemeClr>
                </a:solidFill>
                <a:latin typeface="+mj-lt"/>
                <a:hlinkClick r:id="rId3"/>
              </a:rPr>
              <a:t>-Do Kim, Alan L. Montgomery and Peter E. Rossi </a:t>
            </a:r>
          </a:p>
          <a:p>
            <a:r>
              <a:rPr lang="en-US" sz="1224" i="1" dirty="0">
                <a:solidFill>
                  <a:schemeClr val="tx1">
                    <a:lumMod val="50000"/>
                    <a:lumOff val="50000"/>
                  </a:schemeClr>
                </a:solidFill>
                <a:latin typeface="+mj-lt"/>
                <a:hlinkClick r:id="rId3"/>
              </a:rPr>
              <a:t>Journal of Marketing Research</a:t>
            </a:r>
            <a:r>
              <a:rPr lang="en-US" sz="1224" dirty="0">
                <a:solidFill>
                  <a:schemeClr val="tx1">
                    <a:lumMod val="50000"/>
                    <a:lumOff val="50000"/>
                  </a:schemeClr>
                </a:solidFill>
                <a:latin typeface="+mj-lt"/>
                <a:hlinkClick r:id="rId3"/>
              </a:rPr>
              <a:t>  Vol. 32, No. 1 (Feb., 1995), pp. 17-29 </a:t>
            </a:r>
            <a:endParaRPr lang="en-US" sz="1224" dirty="0">
              <a:solidFill>
                <a:schemeClr val="tx1">
                  <a:lumMod val="50000"/>
                  <a:lumOff val="50000"/>
                </a:schemeClr>
              </a:solidFill>
              <a:latin typeface="+mj-lt"/>
            </a:endParaRPr>
          </a:p>
          <a:p>
            <a:endParaRPr lang="en-US" sz="1224" dirty="0">
              <a:solidFill>
                <a:schemeClr val="tx1">
                  <a:lumMod val="50000"/>
                  <a:lumOff val="50000"/>
                </a:schemeClr>
              </a:solidFill>
              <a:latin typeface="+mj-lt"/>
            </a:endParaRPr>
          </a:p>
          <a:p>
            <a:endParaRPr lang="en-US" sz="1836" dirty="0"/>
          </a:p>
        </p:txBody>
      </p:sp>
      <p:pic>
        <p:nvPicPr>
          <p:cNvPr id="1026" name="Picture 2" descr="Image result for dominick's finer food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68991" y="5047630"/>
            <a:ext cx="3075551" cy="17620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9827660"/>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1278" y="4063"/>
            <a:ext cx="10724938" cy="1351952"/>
          </a:xfrm>
        </p:spPr>
        <p:txBody>
          <a:bodyPr/>
          <a:lstStyle/>
          <a:p>
            <a:r>
              <a:rPr lang="en-US" dirty="0"/>
              <a:t>Data</a:t>
            </a:r>
          </a:p>
        </p:txBody>
      </p:sp>
      <p:pic>
        <p:nvPicPr>
          <p:cNvPr id="3" name="Picture 2"/>
          <p:cNvPicPr>
            <a:picLocks noChangeAspect="1"/>
          </p:cNvPicPr>
          <p:nvPr/>
        </p:nvPicPr>
        <p:blipFill>
          <a:blip r:embed="rId2"/>
          <a:stretch>
            <a:fillRect/>
          </a:stretch>
        </p:blipFill>
        <p:spPr>
          <a:xfrm>
            <a:off x="136055" y="1057114"/>
            <a:ext cx="11905131" cy="3335068"/>
          </a:xfrm>
          <a:prstGeom prst="rect">
            <a:avLst/>
          </a:prstGeom>
        </p:spPr>
      </p:pic>
      <p:cxnSp>
        <p:nvCxnSpPr>
          <p:cNvPr id="7" name="Straight Arrow Connector 6"/>
          <p:cNvCxnSpPr/>
          <p:nvPr/>
        </p:nvCxnSpPr>
        <p:spPr>
          <a:xfrm flipV="1">
            <a:off x="1131310" y="4559297"/>
            <a:ext cx="65941" cy="8620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136054" y="5510838"/>
            <a:ext cx="2555239" cy="958583"/>
          </a:xfrm>
          <a:prstGeom prst="rect">
            <a:avLst/>
          </a:prstGeom>
          <a:noFill/>
        </p:spPr>
        <p:txBody>
          <a:bodyPr wrap="square" rtlCol="0">
            <a:spAutoFit/>
          </a:bodyPr>
          <a:lstStyle/>
          <a:p>
            <a:r>
              <a:rPr lang="en-US" sz="1836" dirty="0"/>
              <a:t>We’ll study 3 brands, “</a:t>
            </a:r>
            <a:r>
              <a:rPr lang="en-US" sz="1836" dirty="0" err="1"/>
              <a:t>dominicks</a:t>
            </a:r>
            <a:r>
              <a:rPr lang="en-US" sz="1836" dirty="0"/>
              <a:t>” is the store’s brand</a:t>
            </a:r>
          </a:p>
        </p:txBody>
      </p:sp>
      <p:sp>
        <p:nvSpPr>
          <p:cNvPr id="11" name="TextBox 10"/>
          <p:cNvSpPr txBox="1"/>
          <p:nvPr/>
        </p:nvSpPr>
        <p:spPr>
          <a:xfrm>
            <a:off x="3852338" y="103436"/>
            <a:ext cx="2555239" cy="670445"/>
          </a:xfrm>
          <a:prstGeom prst="rect">
            <a:avLst/>
          </a:prstGeom>
          <a:noFill/>
        </p:spPr>
        <p:txBody>
          <a:bodyPr wrap="square" rtlCol="0">
            <a:spAutoFit/>
          </a:bodyPr>
          <a:lstStyle/>
          <a:p>
            <a:r>
              <a:rPr lang="en-US" sz="1836" dirty="0"/>
              <a:t>Log of quantity sold each week</a:t>
            </a:r>
          </a:p>
        </p:txBody>
      </p:sp>
      <p:cxnSp>
        <p:nvCxnSpPr>
          <p:cNvPr id="12" name="Straight Arrow Connector 11"/>
          <p:cNvCxnSpPr/>
          <p:nvPr/>
        </p:nvCxnSpPr>
        <p:spPr>
          <a:xfrm flipH="1">
            <a:off x="3062458" y="624595"/>
            <a:ext cx="789880" cy="2760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6407577" y="147921"/>
            <a:ext cx="2555239" cy="382308"/>
          </a:xfrm>
          <a:prstGeom prst="rect">
            <a:avLst/>
          </a:prstGeom>
          <a:noFill/>
        </p:spPr>
        <p:txBody>
          <a:bodyPr wrap="square" rtlCol="0">
            <a:spAutoFit/>
          </a:bodyPr>
          <a:lstStyle/>
          <a:p>
            <a:r>
              <a:rPr lang="en-US" sz="1836" dirty="0"/>
              <a:t>Price is not logged</a:t>
            </a:r>
          </a:p>
        </p:txBody>
      </p:sp>
      <p:cxnSp>
        <p:nvCxnSpPr>
          <p:cNvPr id="17" name="Straight Arrow Connector 16"/>
          <p:cNvCxnSpPr/>
          <p:nvPr/>
        </p:nvCxnSpPr>
        <p:spPr>
          <a:xfrm flipH="1">
            <a:off x="4475495" y="524605"/>
            <a:ext cx="1998023" cy="4726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3533380" y="5510838"/>
            <a:ext cx="2555239" cy="958583"/>
          </a:xfrm>
          <a:prstGeom prst="rect">
            <a:avLst/>
          </a:prstGeom>
          <a:noFill/>
        </p:spPr>
        <p:txBody>
          <a:bodyPr wrap="square" rtlCol="0">
            <a:spAutoFit/>
          </a:bodyPr>
          <a:lstStyle/>
          <a:p>
            <a:r>
              <a:rPr lang="en-US" sz="1836" dirty="0"/>
              <a:t>1 if advertised that week by that store, 0 if not</a:t>
            </a:r>
          </a:p>
        </p:txBody>
      </p:sp>
      <p:cxnSp>
        <p:nvCxnSpPr>
          <p:cNvPr id="24" name="Straight Arrow Connector 23"/>
          <p:cNvCxnSpPr/>
          <p:nvPr/>
        </p:nvCxnSpPr>
        <p:spPr>
          <a:xfrm flipH="1" flipV="1">
            <a:off x="3805724" y="4537101"/>
            <a:ext cx="961797" cy="7853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Right Brace 25"/>
          <p:cNvSpPr/>
          <p:nvPr/>
        </p:nvSpPr>
        <p:spPr>
          <a:xfrm rot="5400000">
            <a:off x="8223624" y="995972"/>
            <a:ext cx="421350" cy="721377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36"/>
          </a:p>
        </p:txBody>
      </p:sp>
      <p:sp>
        <p:nvSpPr>
          <p:cNvPr id="27" name="TextBox 26"/>
          <p:cNvSpPr txBox="1"/>
          <p:nvPr/>
        </p:nvSpPr>
        <p:spPr>
          <a:xfrm>
            <a:off x="7565331" y="4884918"/>
            <a:ext cx="2468101" cy="670445"/>
          </a:xfrm>
          <a:prstGeom prst="rect">
            <a:avLst/>
          </a:prstGeom>
          <a:noFill/>
        </p:spPr>
        <p:txBody>
          <a:bodyPr wrap="square" rtlCol="0">
            <a:spAutoFit/>
          </a:bodyPr>
          <a:lstStyle/>
          <a:p>
            <a:r>
              <a:rPr lang="en-US" sz="1836" dirty="0"/>
              <a:t>Demographics of shoppers by store</a:t>
            </a:r>
          </a:p>
        </p:txBody>
      </p:sp>
    </p:spTree>
    <p:extLst>
      <p:ext uri="{BB962C8B-B14F-4D97-AF65-F5344CB8AC3E}">
        <p14:creationId xmlns:p14="http://schemas.microsoft.com/office/powerpoint/2010/main" val="4198858422"/>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3"/>
          </p:nvPr>
        </p:nvSpPr>
        <p:spPr/>
        <p:txBody>
          <a:bodyPr/>
          <a:lstStyle/>
          <a:p>
            <a:r>
              <a:rPr lang="en-US">
                <a:solidFill>
                  <a:srgbClr val="000000">
                    <a:tint val="75000"/>
                  </a:srgbClr>
                </a:solidFill>
              </a:rPr>
              <a:t>Office of the Chief Economist   |</a:t>
            </a:r>
            <a:endParaRPr lang="en-US" dirty="0">
              <a:solidFill>
                <a:srgbClr val="000000">
                  <a:tint val="75000"/>
                </a:srgbClr>
              </a:solidFill>
            </a:endParaRPr>
          </a:p>
        </p:txBody>
      </p:sp>
      <p:sp>
        <p:nvSpPr>
          <p:cNvPr id="5" name="Slide Number Placeholder 4"/>
          <p:cNvSpPr>
            <a:spLocks noGrp="1"/>
          </p:cNvSpPr>
          <p:nvPr>
            <p:ph type="sldNum" sz="quarter" idx="4"/>
          </p:nvPr>
        </p:nvSpPr>
        <p:spPr/>
        <p:txBody>
          <a:bodyPr/>
          <a:lstStyle/>
          <a:p>
            <a:fld id="{76B01178-3A51-4FBE-A41C-D89FC6BEBC7B}" type="slidenum">
              <a:rPr lang="en-US" smtClean="0">
                <a:solidFill>
                  <a:srgbClr val="000000">
                    <a:tint val="75000"/>
                  </a:srgbClr>
                </a:solidFill>
              </a:rPr>
              <a:pPr/>
              <a:t>29</a:t>
            </a:fld>
            <a:endParaRPr lang="en-US" dirty="0">
              <a:solidFill>
                <a:srgbClr val="000000">
                  <a:tint val="75000"/>
                </a:srgbClr>
              </a:solidFill>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4349" y="-1"/>
            <a:ext cx="11267777" cy="6994525"/>
          </a:xfrm>
          <a:prstGeom prst="rect">
            <a:avLst/>
          </a:prstGeom>
        </p:spPr>
      </p:pic>
    </p:spTree>
    <p:extLst>
      <p:ext uri="{BB962C8B-B14F-4D97-AF65-F5344CB8AC3E}">
        <p14:creationId xmlns:p14="http://schemas.microsoft.com/office/powerpoint/2010/main" val="399384661"/>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Terminology cont. </a:t>
            </a:r>
          </a:p>
        </p:txBody>
      </p:sp>
      <mc:AlternateContent xmlns:mc="http://schemas.openxmlformats.org/markup-compatibility/2006" xmlns:a14="http://schemas.microsoft.com/office/drawing/2010/main">
        <mc:Choice Requires="a14">
          <p:sp>
            <p:nvSpPr>
              <p:cNvPr id="3" name="Text Placeholder 2"/>
              <p:cNvSpPr>
                <a:spLocks noGrp="1"/>
              </p:cNvSpPr>
              <p:nvPr>
                <p:ph type="body" sz="quarter" idx="10"/>
              </p:nvPr>
            </p:nvSpPr>
            <p:spPr>
              <a:xfrm>
                <a:off x="276683" y="987071"/>
                <a:ext cx="11669894" cy="2788456"/>
              </a:xfrm>
            </p:spPr>
            <p:txBody>
              <a:bodyPr/>
              <a:lstStyle/>
              <a:p>
                <a:endParaRPr lang="en-US" sz="2000" dirty="0">
                  <a:solidFill>
                    <a:schemeClr val="tx1"/>
                  </a:solidFill>
                  <a:latin typeface="+mn-lt"/>
                </a:endParaRPr>
              </a:p>
              <a:p>
                <a14:m>
                  <m:oMath xmlns:m="http://schemas.openxmlformats.org/officeDocument/2006/math">
                    <m:r>
                      <a:rPr lang="en-US" sz="3600" b="0" i="1" dirty="0" smtClean="0">
                        <a:solidFill>
                          <a:schemeClr val="tx1"/>
                        </a:solidFill>
                        <a:latin typeface="Cambria Math" panose="02040503050406030204" pitchFamily="18" charset="0"/>
                      </a:rPr>
                      <m:t>𝑋</m:t>
                    </m:r>
                    <m:r>
                      <a:rPr lang="en-US" sz="3600" b="0" i="1" dirty="0" smtClean="0">
                        <a:solidFill>
                          <a:schemeClr val="tx1"/>
                        </a:solidFill>
                        <a:latin typeface="Cambria Math" panose="02040503050406030204" pitchFamily="18" charset="0"/>
                      </a:rPr>
                      <m:t>:</m:t>
                    </m:r>
                    <m:r>
                      <a:rPr lang="en-US" sz="3600" b="0" i="1" dirty="0" smtClean="0">
                        <a:solidFill>
                          <a:schemeClr val="tx1"/>
                        </a:solidFill>
                        <a:latin typeface="Cambria Math" panose="02040503050406030204" pitchFamily="18" charset="0"/>
                      </a:rPr>
                      <m:t>𝑓𝑒𝑎𝑡𝑢𝑟𝑒𝑠</m:t>
                    </m:r>
                  </m:oMath>
                </a14:m>
                <a:r>
                  <a:rPr lang="en-US" sz="3600" b="0" dirty="0">
                    <a:solidFill>
                      <a:schemeClr val="tx1"/>
                    </a:solidFill>
                  </a:rPr>
                  <a:t>.</a:t>
                </a:r>
              </a:p>
              <a:p>
                <a:pPr/>
                <a14:m>
                  <m:oMathPara xmlns:m="http://schemas.openxmlformats.org/officeDocument/2006/math">
                    <m:oMathParaPr>
                      <m:jc m:val="left"/>
                    </m:oMathParaPr>
                    <m:oMath xmlns:m="http://schemas.openxmlformats.org/officeDocument/2006/math">
                      <m:r>
                        <a:rPr lang="en-US" sz="3600" b="0" i="1" smtClean="0">
                          <a:solidFill>
                            <a:schemeClr val="tx1"/>
                          </a:solidFill>
                          <a:latin typeface="Cambria Math" panose="02040503050406030204" pitchFamily="18" charset="0"/>
                        </a:rPr>
                        <m:t>𝑦</m:t>
                      </m:r>
                      <m:r>
                        <a:rPr lang="en-US" sz="3600" b="0" i="1" smtClean="0">
                          <a:solidFill>
                            <a:schemeClr val="tx1"/>
                          </a:solidFill>
                          <a:latin typeface="Cambria Math" panose="02040503050406030204" pitchFamily="18" charset="0"/>
                        </a:rPr>
                        <m:t>:</m:t>
                      </m:r>
                      <m:r>
                        <m:rPr>
                          <m:nor/>
                        </m:rPr>
                        <a:rPr lang="en-US" sz="3600" b="0" i="0" smtClean="0">
                          <a:solidFill>
                            <a:schemeClr val="tx1"/>
                          </a:solidFill>
                          <a:latin typeface="Cambria Math" panose="02040503050406030204" pitchFamily="18" charset="0"/>
                        </a:rPr>
                        <m:t>outcomes</m:t>
                      </m:r>
                    </m:oMath>
                  </m:oMathPara>
                </a14:m>
                <a:endParaRPr lang="en-US" sz="3600" b="0" dirty="0">
                  <a:solidFill>
                    <a:schemeClr val="tx1"/>
                  </a:solidFill>
                </a:endParaRPr>
              </a:p>
              <a:p>
                <a:endParaRPr lang="en-US" sz="3600" dirty="0">
                  <a:solidFill>
                    <a:schemeClr val="tx1"/>
                  </a:solidFill>
                </a:endParaRPr>
              </a:p>
              <a:p>
                <a:endParaRPr lang="en-US" sz="3600" dirty="0">
                  <a:solidFill>
                    <a:schemeClr val="tx2"/>
                  </a:solidFill>
                </a:endParaRPr>
              </a:p>
            </p:txBody>
          </p:sp>
        </mc:Choice>
        <mc:Fallback xmlns="">
          <p:sp>
            <p:nvSpPr>
              <p:cNvPr id="3" name="Text Placeholder 2"/>
              <p:cNvSpPr>
                <a:spLocks noGrp="1" noRot="1" noChangeAspect="1" noMove="1" noResize="1" noEditPoints="1" noAdjustHandles="1" noChangeArrowheads="1" noChangeShapeType="1" noTextEdit="1"/>
              </p:cNvSpPr>
              <p:nvPr>
                <p:ph type="body" sz="quarter" idx="10"/>
              </p:nvPr>
            </p:nvSpPr>
            <p:spPr>
              <a:xfrm>
                <a:off x="276683" y="987071"/>
                <a:ext cx="11669894" cy="2788456"/>
              </a:xfrm>
              <a:blipFill rotWithShape="0">
                <a:blip r:embed="rId3"/>
                <a:stretch>
                  <a:fillRect/>
                </a:stretch>
              </a:blipFill>
            </p:spPr>
            <p:txBody>
              <a:bodyPr/>
              <a:lstStyle/>
              <a:p>
                <a:r>
                  <a:rPr lang="en-US">
                    <a:noFill/>
                  </a:rPr>
                  <a:t> </a:t>
                </a:r>
              </a:p>
            </p:txBody>
          </p:sp>
        </mc:Fallback>
      </mc:AlternateContent>
      <p:pic>
        <p:nvPicPr>
          <p:cNvPr id="4" name="Picture 3"/>
          <p:cNvPicPr>
            <a:picLocks noChangeAspect="1"/>
          </p:cNvPicPr>
          <p:nvPr/>
        </p:nvPicPr>
        <p:blipFill>
          <a:blip r:embed="rId4"/>
          <a:stretch>
            <a:fillRect/>
          </a:stretch>
        </p:blipFill>
        <p:spPr>
          <a:xfrm>
            <a:off x="4512895" y="2393718"/>
            <a:ext cx="6200775" cy="3190875"/>
          </a:xfrm>
          <a:prstGeom prst="rect">
            <a:avLst/>
          </a:prstGeom>
        </p:spPr>
      </p:pic>
      <p:pic>
        <p:nvPicPr>
          <p:cNvPr id="5" name="Picture 4"/>
          <p:cNvPicPr>
            <a:picLocks noChangeAspect="1"/>
          </p:cNvPicPr>
          <p:nvPr/>
        </p:nvPicPr>
        <p:blipFill>
          <a:blip r:embed="rId5"/>
          <a:stretch>
            <a:fillRect/>
          </a:stretch>
        </p:blipFill>
        <p:spPr>
          <a:xfrm>
            <a:off x="1918432" y="2622428"/>
            <a:ext cx="2283371" cy="2850578"/>
          </a:xfrm>
          <a:prstGeom prst="rect">
            <a:avLst/>
          </a:prstGeom>
        </p:spPr>
      </p:pic>
      <p:cxnSp>
        <p:nvCxnSpPr>
          <p:cNvPr id="7" name="Straight Arrow Connector 6"/>
          <p:cNvCxnSpPr/>
          <p:nvPr/>
        </p:nvCxnSpPr>
        <p:spPr>
          <a:xfrm>
            <a:off x="6881446" y="2089393"/>
            <a:ext cx="1" cy="831973"/>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111630" y="1420767"/>
            <a:ext cx="1904990"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Feature 1</a:t>
            </a:r>
          </a:p>
        </p:txBody>
      </p:sp>
      <p:sp>
        <p:nvSpPr>
          <p:cNvPr id="12" name="TextBox 11"/>
          <p:cNvSpPr txBox="1"/>
          <p:nvPr/>
        </p:nvSpPr>
        <p:spPr>
          <a:xfrm>
            <a:off x="717967" y="2947132"/>
            <a:ext cx="1904990"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err="1">
                <a:gradFill>
                  <a:gsLst>
                    <a:gs pos="2917">
                      <a:schemeClr val="tx1"/>
                    </a:gs>
                    <a:gs pos="30000">
                      <a:schemeClr val="tx1"/>
                    </a:gs>
                  </a:gsLst>
                  <a:lin ang="5400000" scaled="0"/>
                </a:gradFill>
              </a:rPr>
              <a:t>Obs</a:t>
            </a:r>
            <a:r>
              <a:rPr lang="en-US" sz="2400" dirty="0">
                <a:gradFill>
                  <a:gsLst>
                    <a:gs pos="2917">
                      <a:schemeClr val="tx1"/>
                    </a:gs>
                    <a:gs pos="30000">
                      <a:schemeClr val="tx1"/>
                    </a:gs>
                  </a:gsLst>
                  <a:lin ang="5400000" scaled="0"/>
                </a:gradFill>
              </a:rPr>
              <a:t> 1</a:t>
            </a:r>
          </a:p>
        </p:txBody>
      </p:sp>
      <p:cxnSp>
        <p:nvCxnSpPr>
          <p:cNvPr id="13" name="Straight Arrow Connector 12"/>
          <p:cNvCxnSpPr/>
          <p:nvPr/>
        </p:nvCxnSpPr>
        <p:spPr>
          <a:xfrm>
            <a:off x="2040872" y="3235298"/>
            <a:ext cx="890782" cy="0"/>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4264706" y="2947132"/>
            <a:ext cx="1904990"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err="1">
                <a:gradFill>
                  <a:gsLst>
                    <a:gs pos="2917">
                      <a:schemeClr val="tx1"/>
                    </a:gs>
                    <a:gs pos="30000">
                      <a:schemeClr val="tx1"/>
                    </a:gs>
                  </a:gsLst>
                  <a:lin ang="5400000" scaled="0"/>
                </a:gradFill>
              </a:rPr>
              <a:t>Obs</a:t>
            </a:r>
            <a:r>
              <a:rPr lang="en-US" sz="2400" dirty="0">
                <a:gradFill>
                  <a:gsLst>
                    <a:gs pos="2917">
                      <a:schemeClr val="tx1"/>
                    </a:gs>
                    <a:gs pos="30000">
                      <a:schemeClr val="tx1"/>
                    </a:gs>
                  </a:gsLst>
                  <a:lin ang="5400000" scaled="0"/>
                </a:gradFill>
              </a:rPr>
              <a:t> 1</a:t>
            </a:r>
          </a:p>
        </p:txBody>
      </p:sp>
      <p:cxnSp>
        <p:nvCxnSpPr>
          <p:cNvPr id="19" name="Straight Arrow Connector 18"/>
          <p:cNvCxnSpPr/>
          <p:nvPr/>
        </p:nvCxnSpPr>
        <p:spPr>
          <a:xfrm>
            <a:off x="5328320" y="3235298"/>
            <a:ext cx="890782" cy="0"/>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345872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Estimating equations</a:t>
            </a:r>
          </a:p>
        </p:txBody>
      </p:sp>
      <mc:AlternateContent xmlns:mc="http://schemas.openxmlformats.org/markup-compatibility/2006">
        <mc:Choice xmlns:a14="http://schemas.microsoft.com/office/drawing/2010/main" Requires="a14">
          <p:sp>
            <p:nvSpPr>
              <p:cNvPr id="3" name="Text Placeholder 2"/>
              <p:cNvSpPr>
                <a:spLocks noGrp="1"/>
              </p:cNvSpPr>
              <p:nvPr>
                <p:ph type="body" sz="quarter" idx="10"/>
              </p:nvPr>
            </p:nvSpPr>
            <p:spPr>
              <a:xfrm>
                <a:off x="277526" y="987427"/>
                <a:ext cx="11668238" cy="5216032"/>
              </a:xfrm>
            </p:spPr>
            <p:txBody>
              <a:bodyPr/>
              <a:lstStyle/>
              <a:p>
                <a:endParaRPr lang="en-US" sz="2000" dirty="0">
                  <a:solidFill>
                    <a:schemeClr val="tx1"/>
                  </a:solidFill>
                  <a:latin typeface="+mn-lt"/>
                </a:endParaRPr>
              </a:p>
              <a:p>
                <a:endParaRPr lang="en-US" sz="3599" dirty="0">
                  <a:solidFill>
                    <a:schemeClr val="tx2"/>
                  </a:solidFill>
                </a:endParaRPr>
              </a:p>
              <a:p>
                <a:pPr/>
                <a14:m>
                  <m:oMathPara xmlns:m="http://schemas.openxmlformats.org/officeDocument/2006/math">
                    <m:oMathParaPr>
                      <m:jc m:val="left"/>
                    </m:oMathParaPr>
                    <m:oMath xmlns:m="http://schemas.openxmlformats.org/officeDocument/2006/math">
                      <m:r>
                        <a:rPr lang="en-US" sz="3599" i="1">
                          <a:solidFill>
                            <a:schemeClr val="tx1"/>
                          </a:solidFill>
                          <a:latin typeface="Cambria Math" panose="02040503050406030204" pitchFamily="18" charset="0"/>
                        </a:rPr>
                        <m:t>𝑌</m:t>
                      </m:r>
                      <m:r>
                        <a:rPr lang="en-US" sz="3599" i="1">
                          <a:solidFill>
                            <a:schemeClr val="tx1"/>
                          </a:solidFill>
                          <a:latin typeface="Cambria Math" panose="02040503050406030204" pitchFamily="18" charset="0"/>
                        </a:rPr>
                        <m:t>=</m:t>
                      </m:r>
                      <m:r>
                        <a:rPr lang="en-US" sz="3599" i="1">
                          <a:solidFill>
                            <a:schemeClr val="tx1"/>
                          </a:solidFill>
                          <a:latin typeface="Cambria Math" panose="02040503050406030204" pitchFamily="18" charset="0"/>
                        </a:rPr>
                        <m:t>𝑓</m:t>
                      </m:r>
                      <m:d>
                        <m:dPr>
                          <m:ctrlPr>
                            <a:rPr lang="en-US" sz="3599" i="1">
                              <a:solidFill>
                                <a:schemeClr val="tx1"/>
                              </a:solidFill>
                              <a:latin typeface="Cambria Math" panose="02040503050406030204" pitchFamily="18" charset="0"/>
                            </a:rPr>
                          </m:ctrlPr>
                        </m:dPr>
                        <m:e>
                          <m:r>
                            <a:rPr lang="en-US" sz="3599" i="1">
                              <a:solidFill>
                                <a:schemeClr val="tx1"/>
                              </a:solidFill>
                              <a:latin typeface="Cambria Math" panose="02040503050406030204" pitchFamily="18" charset="0"/>
                            </a:rPr>
                            <m:t>𝑋</m:t>
                          </m:r>
                        </m:e>
                      </m:d>
                      <m:r>
                        <a:rPr lang="en-US" sz="3599" i="1">
                          <a:solidFill>
                            <a:schemeClr val="tx1"/>
                          </a:solidFill>
                          <a:latin typeface="Cambria Math" panose="02040503050406030204" pitchFamily="18" charset="0"/>
                        </a:rPr>
                        <m:t>+</m:t>
                      </m:r>
                      <m:r>
                        <a:rPr lang="en-US" sz="3599" i="1">
                          <a:solidFill>
                            <a:schemeClr val="tx1"/>
                          </a:solidFill>
                          <a:latin typeface="Cambria Math" panose="02040503050406030204" pitchFamily="18" charset="0"/>
                        </a:rPr>
                        <m:t>𝜖</m:t>
                      </m:r>
                      <m:r>
                        <a:rPr lang="en-US" sz="3599" i="1">
                          <a:solidFill>
                            <a:schemeClr val="tx1"/>
                          </a:solidFill>
                          <a:latin typeface="Cambria Math" panose="02040503050406030204" pitchFamily="18" charset="0"/>
                        </a:rPr>
                        <m:t>   →</m:t>
                      </m:r>
                      <m:r>
                        <a:rPr lang="en-US" sz="3599" i="1">
                          <a:solidFill>
                            <a:schemeClr val="tx1"/>
                          </a:solidFill>
                          <a:latin typeface="Cambria Math" panose="02040503050406030204" pitchFamily="18" charset="0"/>
                        </a:rPr>
                        <m:t>𝑌</m:t>
                      </m:r>
                      <m:r>
                        <a:rPr lang="en-US" sz="3599" i="1">
                          <a:solidFill>
                            <a:schemeClr val="tx1"/>
                          </a:solidFill>
                          <a:latin typeface="Cambria Math" panose="02040503050406030204" pitchFamily="18" charset="0"/>
                        </a:rPr>
                        <m:t>=</m:t>
                      </m:r>
                      <m:func>
                        <m:funcPr>
                          <m:ctrlPr>
                            <a:rPr lang="en-US" sz="3599" i="1">
                              <a:solidFill>
                                <a:schemeClr val="tx1"/>
                              </a:solidFill>
                              <a:latin typeface="Cambria Math" panose="02040503050406030204" pitchFamily="18" charset="0"/>
                            </a:rPr>
                          </m:ctrlPr>
                        </m:funcPr>
                        <m:fName>
                          <m:r>
                            <m:rPr>
                              <m:sty m:val="p"/>
                            </m:rPr>
                            <a:rPr lang="en-US" sz="3599">
                              <a:solidFill>
                                <a:schemeClr val="tx1"/>
                              </a:solidFill>
                              <a:latin typeface="Cambria Math" panose="02040503050406030204" pitchFamily="18" charset="0"/>
                            </a:rPr>
                            <m:t>ln</m:t>
                          </m:r>
                        </m:fName>
                        <m:e>
                          <m:d>
                            <m:dPr>
                              <m:ctrlPr>
                                <a:rPr lang="en-US" sz="3599" i="1">
                                  <a:solidFill>
                                    <a:schemeClr val="tx1"/>
                                  </a:solidFill>
                                  <a:latin typeface="Cambria Math" panose="02040503050406030204" pitchFamily="18" charset="0"/>
                                </a:rPr>
                              </m:ctrlPr>
                            </m:dPr>
                            <m:e>
                              <m:r>
                                <a:rPr lang="en-US" sz="3599" i="1">
                                  <a:solidFill>
                                    <a:schemeClr val="tx1"/>
                                  </a:solidFill>
                                  <a:latin typeface="Cambria Math" panose="02040503050406030204" pitchFamily="18" charset="0"/>
                                </a:rPr>
                                <m:t>𝑄</m:t>
                              </m:r>
                            </m:e>
                          </m:d>
                        </m:e>
                      </m:func>
                      <m:r>
                        <a:rPr lang="en-US" sz="3599" i="1">
                          <a:solidFill>
                            <a:schemeClr val="tx1"/>
                          </a:solidFill>
                          <a:latin typeface="Cambria Math" panose="02040503050406030204" pitchFamily="18" charset="0"/>
                        </a:rPr>
                        <m:t>=</m:t>
                      </m:r>
                      <m:r>
                        <a:rPr lang="en-US" sz="3599" i="1">
                          <a:solidFill>
                            <a:schemeClr val="tx1"/>
                          </a:solidFill>
                          <a:latin typeface="Cambria Math" panose="02040503050406030204" pitchFamily="18" charset="0"/>
                        </a:rPr>
                        <m:t>𝛼</m:t>
                      </m:r>
                      <m:r>
                        <a:rPr lang="en-US" sz="3599" i="1">
                          <a:solidFill>
                            <a:schemeClr val="tx1"/>
                          </a:solidFill>
                          <a:latin typeface="Cambria Math" panose="02040503050406030204" pitchFamily="18" charset="0"/>
                        </a:rPr>
                        <m:t>+</m:t>
                      </m:r>
                      <m:func>
                        <m:funcPr>
                          <m:ctrlPr>
                            <a:rPr lang="en-US" sz="3599" i="1">
                              <a:solidFill>
                                <a:schemeClr val="tx1"/>
                              </a:solidFill>
                              <a:latin typeface="Cambria Math" panose="02040503050406030204" pitchFamily="18" charset="0"/>
                            </a:rPr>
                          </m:ctrlPr>
                        </m:funcPr>
                        <m:fName>
                          <m:r>
                            <m:rPr>
                              <m:sty m:val="p"/>
                            </m:rPr>
                            <a:rPr lang="en-US" sz="3599">
                              <a:solidFill>
                                <a:schemeClr val="tx1"/>
                              </a:solidFill>
                              <a:latin typeface="Cambria Math" panose="02040503050406030204" pitchFamily="18" charset="0"/>
                            </a:rPr>
                            <m:t>ln</m:t>
                          </m:r>
                        </m:fName>
                        <m:e>
                          <m:d>
                            <m:dPr>
                              <m:ctrlPr>
                                <a:rPr lang="en-US" sz="3599" i="1">
                                  <a:solidFill>
                                    <a:schemeClr val="tx1"/>
                                  </a:solidFill>
                                  <a:latin typeface="Cambria Math" panose="02040503050406030204" pitchFamily="18" charset="0"/>
                                </a:rPr>
                              </m:ctrlPr>
                            </m:dPr>
                            <m:e>
                              <m:r>
                                <a:rPr lang="en-US" sz="3599" i="1">
                                  <a:solidFill>
                                    <a:schemeClr val="tx1"/>
                                  </a:solidFill>
                                  <a:latin typeface="Cambria Math" panose="02040503050406030204" pitchFamily="18" charset="0"/>
                                </a:rPr>
                                <m:t>𝑋</m:t>
                              </m:r>
                            </m:e>
                          </m:d>
                        </m:e>
                      </m:func>
                      <m:r>
                        <a:rPr lang="en-US" sz="3599" i="1">
                          <a:solidFill>
                            <a:schemeClr val="tx1"/>
                          </a:solidFill>
                          <a:latin typeface="Cambria Math" panose="02040503050406030204" pitchFamily="18" charset="0"/>
                        </a:rPr>
                        <m:t>+</m:t>
                      </m:r>
                      <m:r>
                        <a:rPr lang="en-US" sz="3599" i="1">
                          <a:solidFill>
                            <a:schemeClr val="tx1"/>
                          </a:solidFill>
                          <a:latin typeface="Cambria Math" panose="02040503050406030204" pitchFamily="18" charset="0"/>
                        </a:rPr>
                        <m:t>𝜖</m:t>
                      </m:r>
                      <m:r>
                        <a:rPr lang="en-US" sz="3599" i="1">
                          <a:solidFill>
                            <a:schemeClr val="tx1"/>
                          </a:solidFill>
                          <a:latin typeface="Cambria Math" panose="02040503050406030204" pitchFamily="18" charset="0"/>
                        </a:rPr>
                        <m:t> </m:t>
                      </m:r>
                    </m:oMath>
                  </m:oMathPara>
                </a14:m>
                <a:endParaRPr lang="en-US" sz="3599" i="1" dirty="0">
                  <a:solidFill>
                    <a:schemeClr val="tx1"/>
                  </a:solidFill>
                  <a:latin typeface="Cambria Math" panose="02040503050406030204" pitchFamily="18" charset="0"/>
                </a:endParaRPr>
              </a:p>
              <a:p>
                <a:endParaRPr lang="en-US" sz="3599" i="1" dirty="0">
                  <a:solidFill>
                    <a:schemeClr val="tx1"/>
                  </a:solidFill>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sz="3599" i="1">
                          <a:solidFill>
                            <a:schemeClr val="tx1"/>
                          </a:solidFill>
                          <a:latin typeface="Cambria Math" panose="02040503050406030204" pitchFamily="18" charset="0"/>
                        </a:rPr>
                        <m:t>  → </m:t>
                      </m:r>
                      <m:func>
                        <m:funcPr>
                          <m:ctrlPr>
                            <a:rPr lang="en-US" sz="3599" i="1">
                              <a:solidFill>
                                <a:schemeClr val="tx1"/>
                              </a:solidFill>
                              <a:latin typeface="Cambria Math" panose="02040503050406030204" pitchFamily="18" charset="0"/>
                            </a:rPr>
                          </m:ctrlPr>
                        </m:funcPr>
                        <m:fName>
                          <m:r>
                            <m:rPr>
                              <m:sty m:val="p"/>
                            </m:rPr>
                            <a:rPr lang="en-US" sz="3599">
                              <a:solidFill>
                                <a:schemeClr val="tx1"/>
                              </a:solidFill>
                              <a:latin typeface="Cambria Math" panose="02040503050406030204" pitchFamily="18" charset="0"/>
                            </a:rPr>
                            <m:t>log</m:t>
                          </m:r>
                        </m:fName>
                        <m:e>
                          <m:r>
                            <a:rPr lang="en-US" sz="3599" i="1">
                              <a:solidFill>
                                <a:schemeClr val="tx1"/>
                              </a:solidFill>
                              <a:latin typeface="Cambria Math" panose="02040503050406030204" pitchFamily="18" charset="0"/>
                            </a:rPr>
                            <m:t>𝑚𝑜𝑣</m:t>
                          </m:r>
                          <m:sSub>
                            <m:sSubPr>
                              <m:ctrlPr>
                                <a:rPr lang="en-US" sz="3599" i="1">
                                  <a:solidFill>
                                    <a:schemeClr val="tx1"/>
                                  </a:solidFill>
                                  <a:latin typeface="Cambria Math" panose="02040503050406030204" pitchFamily="18" charset="0"/>
                                </a:rPr>
                              </m:ctrlPr>
                            </m:sSubPr>
                            <m:e>
                              <m:r>
                                <a:rPr lang="en-US" sz="3599" i="1">
                                  <a:solidFill>
                                    <a:schemeClr val="tx1"/>
                                  </a:solidFill>
                                  <a:latin typeface="Cambria Math" panose="02040503050406030204" pitchFamily="18" charset="0"/>
                                </a:rPr>
                                <m:t>𝑒</m:t>
                              </m:r>
                            </m:e>
                            <m:sub>
                              <m:r>
                                <a:rPr lang="en-US" sz="3599" i="1">
                                  <a:solidFill>
                                    <a:schemeClr val="tx1"/>
                                  </a:solidFill>
                                  <a:latin typeface="Cambria Math" panose="02040503050406030204" pitchFamily="18" charset="0"/>
                                </a:rPr>
                                <m:t>𝑖𝑡</m:t>
                              </m:r>
                            </m:sub>
                          </m:sSub>
                          <m:r>
                            <a:rPr lang="en-US" sz="3599" i="1">
                              <a:solidFill>
                                <a:schemeClr val="tx1"/>
                              </a:solidFill>
                              <a:latin typeface="Cambria Math" panose="02040503050406030204" pitchFamily="18" charset="0"/>
                            </a:rPr>
                            <m:t>=</m:t>
                          </m:r>
                          <m:r>
                            <a:rPr lang="en-US" sz="3599" i="1">
                              <a:solidFill>
                                <a:schemeClr val="tx1"/>
                              </a:solidFill>
                              <a:latin typeface="Cambria Math" panose="02040503050406030204" pitchFamily="18" charset="0"/>
                            </a:rPr>
                            <m:t>𝛼</m:t>
                          </m:r>
                          <m:r>
                            <a:rPr lang="en-US" sz="3599" i="1">
                              <a:solidFill>
                                <a:schemeClr val="tx1"/>
                              </a:solidFill>
                              <a:latin typeface="Cambria Math" panose="02040503050406030204" pitchFamily="18" charset="0"/>
                            </a:rPr>
                            <m:t>+</m:t>
                          </m:r>
                          <m:func>
                            <m:funcPr>
                              <m:ctrlPr>
                                <a:rPr lang="en-US" sz="3599" i="1">
                                  <a:solidFill>
                                    <a:schemeClr val="tx1"/>
                                  </a:solidFill>
                                  <a:latin typeface="Cambria Math" panose="02040503050406030204" pitchFamily="18" charset="0"/>
                                </a:rPr>
                              </m:ctrlPr>
                            </m:funcPr>
                            <m:fName>
                              <m:r>
                                <m:rPr>
                                  <m:sty m:val="p"/>
                                </m:rPr>
                                <a:rPr lang="en-US" sz="3599">
                                  <a:solidFill>
                                    <a:schemeClr val="tx1"/>
                                  </a:solidFill>
                                  <a:latin typeface="Cambria Math" panose="02040503050406030204" pitchFamily="18" charset="0"/>
                                </a:rPr>
                                <m:t>log</m:t>
                              </m:r>
                            </m:fName>
                            <m:e>
                              <m:d>
                                <m:dPr>
                                  <m:ctrlPr>
                                    <a:rPr lang="en-US" sz="3599" i="1">
                                      <a:solidFill>
                                        <a:schemeClr val="tx1"/>
                                      </a:solidFill>
                                      <a:latin typeface="Cambria Math" panose="02040503050406030204" pitchFamily="18" charset="0"/>
                                    </a:rPr>
                                  </m:ctrlPr>
                                </m:dPr>
                                <m:e>
                                  <m:r>
                                    <a:rPr lang="en-US" sz="3599" i="1">
                                      <a:solidFill>
                                        <a:schemeClr val="tx1"/>
                                      </a:solidFill>
                                      <a:latin typeface="Cambria Math" panose="02040503050406030204" pitchFamily="18" charset="0"/>
                                    </a:rPr>
                                    <m:t>𝑝𝑟𝑖𝑐</m:t>
                                  </m:r>
                                  <m:sSub>
                                    <m:sSubPr>
                                      <m:ctrlPr>
                                        <a:rPr lang="en-US" sz="3599" i="1">
                                          <a:solidFill>
                                            <a:schemeClr val="tx1"/>
                                          </a:solidFill>
                                          <a:latin typeface="Cambria Math" panose="02040503050406030204" pitchFamily="18" charset="0"/>
                                        </a:rPr>
                                      </m:ctrlPr>
                                    </m:sSubPr>
                                    <m:e>
                                      <m:r>
                                        <a:rPr lang="en-US" sz="3599" i="1">
                                          <a:solidFill>
                                            <a:schemeClr val="tx1"/>
                                          </a:solidFill>
                                          <a:latin typeface="Cambria Math" panose="02040503050406030204" pitchFamily="18" charset="0"/>
                                        </a:rPr>
                                        <m:t>𝑒</m:t>
                                      </m:r>
                                    </m:e>
                                    <m:sub>
                                      <m:r>
                                        <a:rPr lang="en-US" sz="3599" i="1">
                                          <a:solidFill>
                                            <a:schemeClr val="tx1"/>
                                          </a:solidFill>
                                          <a:latin typeface="Cambria Math" panose="02040503050406030204" pitchFamily="18" charset="0"/>
                                        </a:rPr>
                                        <m:t>𝑖𝑡</m:t>
                                      </m:r>
                                    </m:sub>
                                  </m:sSub>
                                </m:e>
                              </m:d>
                            </m:e>
                          </m:func>
                          <m:r>
                            <a:rPr lang="en-US" sz="3599" i="1">
                              <a:solidFill>
                                <a:schemeClr val="tx1"/>
                              </a:solidFill>
                              <a:latin typeface="Cambria Math" panose="02040503050406030204" pitchFamily="18" charset="0"/>
                            </a:rPr>
                            <m:t>+</m:t>
                          </m:r>
                          <m:sSub>
                            <m:sSubPr>
                              <m:ctrlPr>
                                <a:rPr lang="en-US" sz="3599" i="1">
                                  <a:solidFill>
                                    <a:schemeClr val="tx1"/>
                                  </a:solidFill>
                                  <a:latin typeface="Cambria Math" panose="02040503050406030204" pitchFamily="18" charset="0"/>
                                </a:rPr>
                              </m:ctrlPr>
                            </m:sSubPr>
                            <m:e>
                              <m:r>
                                <a:rPr lang="en-US" sz="3599" i="1">
                                  <a:solidFill>
                                    <a:schemeClr val="tx1"/>
                                  </a:solidFill>
                                  <a:latin typeface="Cambria Math" panose="02040503050406030204" pitchFamily="18" charset="0"/>
                                </a:rPr>
                                <m:t>𝜖</m:t>
                              </m:r>
                            </m:e>
                            <m:sub>
                              <m:r>
                                <a:rPr lang="en-US" sz="3599" i="1">
                                  <a:solidFill>
                                    <a:schemeClr val="tx1"/>
                                  </a:solidFill>
                                  <a:latin typeface="Cambria Math" panose="02040503050406030204" pitchFamily="18" charset="0"/>
                                </a:rPr>
                                <m:t>𝑖𝑡</m:t>
                              </m:r>
                            </m:sub>
                          </m:sSub>
                        </m:e>
                      </m:func>
                    </m:oMath>
                  </m:oMathPara>
                </a14:m>
                <a:endParaRPr lang="en-US" sz="3599" dirty="0">
                  <a:solidFill>
                    <a:schemeClr val="tx1"/>
                  </a:solidFill>
                </a:endParaRPr>
              </a:p>
              <a:p>
                <a:endParaRPr lang="en-US" sz="3599" dirty="0">
                  <a:solidFill>
                    <a:schemeClr val="tx1"/>
                  </a:solidFill>
                </a:endParaRPr>
              </a:p>
              <a:p>
                <a14:m>
                  <m:oMath xmlns:m="http://schemas.openxmlformats.org/officeDocument/2006/math">
                    <m:sSub>
                      <m:sSubPr>
                        <m:ctrlPr>
                          <a:rPr lang="en-US" sz="2448" i="1">
                            <a:solidFill>
                              <a:schemeClr val="tx1"/>
                            </a:solidFill>
                            <a:latin typeface="Cambria Math" panose="02040503050406030204" pitchFamily="18" charset="0"/>
                          </a:rPr>
                        </m:ctrlPr>
                      </m:sSubPr>
                      <m:e>
                        <m:r>
                          <a:rPr lang="en-US" sz="2448" i="1">
                            <a:solidFill>
                              <a:schemeClr val="tx1"/>
                            </a:solidFill>
                            <a:latin typeface="Cambria Math" panose="02040503050406030204" pitchFamily="18" charset="0"/>
                          </a:rPr>
                          <m:t>𝜖</m:t>
                        </m:r>
                      </m:e>
                      <m:sub>
                        <m:r>
                          <a:rPr lang="en-US" sz="2448" i="1">
                            <a:solidFill>
                              <a:schemeClr val="tx1"/>
                            </a:solidFill>
                            <a:latin typeface="Cambria Math" panose="02040503050406030204" pitchFamily="18" charset="0"/>
                          </a:rPr>
                          <m:t>𝑖</m:t>
                        </m:r>
                      </m:sub>
                    </m:sSub>
                  </m:oMath>
                </a14:m>
                <a:r>
                  <a:rPr lang="en-US" sz="2448" dirty="0">
                    <a:solidFill>
                      <a:schemeClr val="tx1"/>
                    </a:solidFill>
                  </a:rPr>
                  <a:t> is called the error term</a:t>
                </a:r>
                <a:r>
                  <a:rPr lang="en-US" sz="3599" dirty="0">
                    <a:solidFill>
                      <a:schemeClr val="tx1"/>
                    </a:solidFill>
                  </a:rPr>
                  <a:t>. </a:t>
                </a:r>
              </a:p>
              <a:p>
                <a:endParaRPr lang="en-US" sz="3599" dirty="0">
                  <a:solidFill>
                    <a:schemeClr val="tx2"/>
                  </a:solidFill>
                </a:endParaRPr>
              </a:p>
              <a:p>
                <a:endParaRPr lang="en-US" sz="3599" dirty="0">
                  <a:solidFill>
                    <a:schemeClr val="tx2"/>
                  </a:solidFill>
                </a:endParaRPr>
              </a:p>
            </p:txBody>
          </p:sp>
        </mc:Choice>
        <mc:Fallback>
          <p:sp>
            <p:nvSpPr>
              <p:cNvPr id="3" name="Text Placeholder 2"/>
              <p:cNvSpPr>
                <a:spLocks noGrp="1" noRot="1" noChangeAspect="1" noMove="1" noResize="1" noEditPoints="1" noAdjustHandles="1" noChangeArrowheads="1" noChangeShapeType="1" noTextEdit="1"/>
              </p:cNvSpPr>
              <p:nvPr>
                <p:ph type="body" sz="quarter" idx="10"/>
              </p:nvPr>
            </p:nvSpPr>
            <p:spPr>
              <a:xfrm>
                <a:off x="277526" y="987427"/>
                <a:ext cx="11668238" cy="5216032"/>
              </a:xfrm>
              <a:blipFill>
                <a:blip r:embed="rId3"/>
                <a:stretch>
                  <a:fillRect/>
                </a:stretch>
              </a:blipFill>
            </p:spPr>
            <p:txBody>
              <a:bodyPr/>
              <a:lstStyle/>
              <a:p>
                <a:r>
                  <a:rPr lang="en-US">
                    <a:noFill/>
                  </a:rPr>
                  <a:t> </a:t>
                </a:r>
              </a:p>
            </p:txBody>
          </p:sp>
        </mc:Fallback>
      </mc:AlternateContent>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20406" y="3986933"/>
            <a:ext cx="4221273" cy="2706145"/>
          </a:xfrm>
          <a:prstGeom prst="rect">
            <a:avLst/>
          </a:prstGeom>
        </p:spPr>
      </p:pic>
      <p:cxnSp>
        <p:nvCxnSpPr>
          <p:cNvPr id="5" name="Straight Connector 4"/>
          <p:cNvCxnSpPr>
            <a:cxnSpLocks/>
          </p:cNvCxnSpPr>
          <p:nvPr/>
        </p:nvCxnSpPr>
        <p:spPr>
          <a:xfrm>
            <a:off x="8431992" y="4794899"/>
            <a:ext cx="2439842" cy="1337674"/>
          </a:xfrm>
          <a:prstGeom prst="line">
            <a:avLst/>
          </a:prstGeom>
          <a:ln w="34925">
            <a:solidFill>
              <a:schemeClr val="accent6">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Right Brace 7"/>
          <p:cNvSpPr/>
          <p:nvPr/>
        </p:nvSpPr>
        <p:spPr>
          <a:xfrm rot="16200000">
            <a:off x="9842385" y="4586034"/>
            <a:ext cx="134115" cy="1187959"/>
          </a:xfrm>
          <a:prstGeom prst="rightBrace">
            <a:avLst/>
          </a:prstGeom>
          <a:ln w="19050">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36"/>
          </a:p>
        </p:txBody>
      </p:sp>
      <p:sp>
        <p:nvSpPr>
          <p:cNvPr id="9" name="Oval 8"/>
          <p:cNvSpPr/>
          <p:nvPr/>
        </p:nvSpPr>
        <p:spPr bwMode="auto">
          <a:xfrm flipH="1" flipV="1">
            <a:off x="10456321" y="5247071"/>
            <a:ext cx="94202" cy="84783"/>
          </a:xfrm>
          <a:prstGeom prst="ellipse">
            <a:avLst/>
          </a:prstGeom>
          <a:solidFill>
            <a:schemeClr val="accent6">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6320640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Interpretation of Coefficients</a:t>
            </a:r>
          </a:p>
        </p:txBody>
      </p:sp>
      <p:sp>
        <p:nvSpPr>
          <p:cNvPr id="3" name="Text Placeholder 2"/>
          <p:cNvSpPr>
            <a:spLocks noGrp="1"/>
          </p:cNvSpPr>
          <p:nvPr>
            <p:ph type="body" sz="quarter" idx="10"/>
          </p:nvPr>
        </p:nvSpPr>
        <p:spPr/>
        <p:txBody>
          <a:bodyPr/>
          <a:lstStyle/>
          <a:p>
            <a:endParaRPr lang="en-US" dirty="0"/>
          </a:p>
        </p:txBody>
      </p:sp>
    </p:spTree>
    <p:extLst>
      <p:ext uri="{BB962C8B-B14F-4D97-AF65-F5344CB8AC3E}">
        <p14:creationId xmlns:p14="http://schemas.microsoft.com/office/powerpoint/2010/main" val="3731316478"/>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6044088" y="1306669"/>
            <a:ext cx="6238996" cy="4923985"/>
          </a:xfrm>
          <a:prstGeom prst="rect">
            <a:avLst/>
          </a:prstGeom>
        </p:spPr>
      </p:pic>
      <p:sp>
        <p:nvSpPr>
          <p:cNvPr id="2" name="Title 1"/>
          <p:cNvSpPr>
            <a:spLocks noGrp="1"/>
          </p:cNvSpPr>
          <p:nvPr>
            <p:ph type="title"/>
          </p:nvPr>
        </p:nvSpPr>
        <p:spPr/>
        <p:txBody>
          <a:bodyPr/>
          <a:lstStyle/>
          <a:p>
            <a:r>
              <a:rPr lang="en-US" dirty="0"/>
              <a:t>Understand binary features</a:t>
            </a:r>
          </a:p>
        </p:txBody>
      </p:sp>
      <mc:AlternateContent xmlns:mc="http://schemas.openxmlformats.org/markup-compatibility/2006" xmlns:a14="http://schemas.microsoft.com/office/drawing/2010/main">
        <mc:Choice Requires="a14">
          <p:sp>
            <p:nvSpPr>
              <p:cNvPr id="3" name="Text Placeholder 2"/>
              <p:cNvSpPr>
                <a:spLocks noGrp="1"/>
              </p:cNvSpPr>
              <p:nvPr>
                <p:ph type="body" sz="quarter" idx="10"/>
              </p:nvPr>
            </p:nvSpPr>
            <p:spPr>
              <a:xfrm>
                <a:off x="274320" y="1635704"/>
                <a:ext cx="7073687" cy="3551742"/>
              </a:xfrm>
            </p:spPr>
            <p:txBody>
              <a:bodyPr/>
              <a:lstStyle/>
              <a:p>
                <a:endParaRPr lang="en-US" sz="2000" dirty="0">
                  <a:solidFill>
                    <a:schemeClr val="tx1"/>
                  </a:solidFill>
                  <a:latin typeface="+mn-lt"/>
                </a:endParaRPr>
              </a:p>
              <a:p>
                <a:endParaRPr lang="en-US" sz="2800" dirty="0">
                  <a:solidFill>
                    <a:schemeClr val="tx1"/>
                  </a:solidFill>
                </a:endParaRPr>
              </a:p>
              <a:p>
                <a14:m>
                  <m:oMath xmlns:m="http://schemas.openxmlformats.org/officeDocument/2006/math">
                    <m:sSub>
                      <m:sSubPr>
                        <m:ctrlPr>
                          <a:rPr lang="en-US" sz="2800" i="1">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rPr>
                          <m:t>𝛽</m:t>
                        </m:r>
                      </m:e>
                      <m:sub>
                        <m:r>
                          <a:rPr lang="en-US" sz="2800" i="1">
                            <a:solidFill>
                              <a:schemeClr val="tx1"/>
                            </a:solidFill>
                            <a:latin typeface="Cambria Math" panose="02040503050406030204" pitchFamily="18" charset="0"/>
                          </a:rPr>
                          <m:t>1</m:t>
                        </m:r>
                      </m:sub>
                    </m:sSub>
                  </m:oMath>
                </a14:m>
                <a:r>
                  <a:rPr lang="en-US" sz="2800" dirty="0">
                    <a:solidFill>
                      <a:schemeClr val="tx1"/>
                    </a:solidFill>
                  </a:rPr>
                  <a:t> allows for a different y-intercept for students </a:t>
                </a:r>
              </a:p>
              <a:p>
                <a:endParaRPr lang="en-US" sz="2800" dirty="0">
                  <a:solidFill>
                    <a:schemeClr val="tx1"/>
                  </a:solidFill>
                </a:endParaRPr>
              </a:p>
              <a:p>
                <a:endParaRPr lang="en-US" sz="2800" dirty="0">
                  <a:solidFill>
                    <a:schemeClr val="tx1"/>
                  </a:solidFill>
                </a:endParaRPr>
              </a:p>
              <a:p>
                <a:pPr/>
                <a14:m>
                  <m:oMathPara xmlns:m="http://schemas.openxmlformats.org/officeDocument/2006/math">
                    <m:oMathParaPr>
                      <m:jc m:val="left"/>
                    </m:oMathParaPr>
                    <m:oMath xmlns:m="http://schemas.openxmlformats.org/officeDocument/2006/math">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𝑦</m:t>
                          </m:r>
                        </m:e>
                        <m:sub>
                          <m:r>
                            <a:rPr lang="en-US" sz="2400" b="0" i="1" smtClean="0">
                              <a:solidFill>
                                <a:schemeClr val="tx1"/>
                              </a:solidFill>
                              <a:latin typeface="Cambria Math" panose="02040503050406030204" pitchFamily="18" charset="0"/>
                            </a:rPr>
                            <m:t>𝑖</m:t>
                          </m:r>
                        </m:sub>
                      </m:sSub>
                      <m:r>
                        <a:rPr lang="en-US" sz="2400" b="0" i="1" smtClean="0">
                          <a:solidFill>
                            <a:schemeClr val="tx1"/>
                          </a:solidFill>
                          <a:latin typeface="Cambria Math" panose="02040503050406030204" pitchFamily="18" charset="0"/>
                        </a:rPr>
                        <m:t>=</m:t>
                      </m:r>
                      <m:r>
                        <a:rPr lang="en-US" sz="2400" b="0" i="1" smtClean="0">
                          <a:solidFill>
                            <a:schemeClr val="tx1"/>
                          </a:solidFill>
                          <a:latin typeface="Cambria Math" panose="02040503050406030204" pitchFamily="18" charset="0"/>
                        </a:rPr>
                        <m:t>𝛼</m:t>
                      </m:r>
                      <m:r>
                        <a:rPr lang="en-US" sz="2400" b="0" i="1" smtClean="0">
                          <a:solidFill>
                            <a:schemeClr val="tx1"/>
                          </a:solidFill>
                          <a:latin typeface="Cambria Math" panose="02040503050406030204" pitchFamily="18" charset="0"/>
                        </a:rPr>
                        <m:t>+</m:t>
                      </m:r>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𝛽</m:t>
                          </m:r>
                        </m:e>
                        <m:sub>
                          <m:r>
                            <a:rPr lang="en-US" sz="2400" b="0" i="1" smtClean="0">
                              <a:solidFill>
                                <a:schemeClr val="tx1"/>
                              </a:solidFill>
                              <a:latin typeface="Cambria Math" panose="02040503050406030204" pitchFamily="18" charset="0"/>
                            </a:rPr>
                            <m:t>1</m:t>
                          </m:r>
                        </m:sub>
                      </m:sSub>
                      <m:r>
                        <a:rPr lang="en-US" sz="2400" b="0" i="1" smtClean="0">
                          <a:solidFill>
                            <a:schemeClr val="tx1"/>
                          </a:solidFill>
                          <a:latin typeface="Cambria Math" panose="02040503050406030204" pitchFamily="18" charset="0"/>
                        </a:rPr>
                        <m:t>{1 </m:t>
                      </m:r>
                      <m:r>
                        <a:rPr lang="en-US" sz="2400" b="0" i="1" smtClean="0">
                          <a:solidFill>
                            <a:schemeClr val="tx1"/>
                          </a:solidFill>
                          <a:latin typeface="Cambria Math" panose="02040503050406030204" pitchFamily="18" charset="0"/>
                        </a:rPr>
                        <m:t>𝑖𝑓</m:t>
                      </m:r>
                      <m:r>
                        <a:rPr lang="en-US" sz="2400" b="0" i="1" smtClean="0">
                          <a:solidFill>
                            <a:schemeClr val="tx1"/>
                          </a:solidFill>
                          <a:latin typeface="Cambria Math" panose="02040503050406030204" pitchFamily="18" charset="0"/>
                        </a:rPr>
                        <m:t> </m:t>
                      </m:r>
                      <m:r>
                        <a:rPr lang="en-US" sz="2400" b="0" i="1" smtClean="0">
                          <a:solidFill>
                            <a:schemeClr val="tx1"/>
                          </a:solidFill>
                          <a:latin typeface="Cambria Math" panose="02040503050406030204" pitchFamily="18" charset="0"/>
                        </a:rPr>
                        <m:t>𝑠𝑡𝑢𝑑𝑒𝑛𝑡</m:t>
                      </m:r>
                      <m:r>
                        <a:rPr lang="en-US" sz="2400" b="0" i="1" smtClean="0">
                          <a:solidFill>
                            <a:schemeClr val="tx1"/>
                          </a:solidFill>
                          <a:latin typeface="Cambria Math" panose="02040503050406030204" pitchFamily="18" charset="0"/>
                        </a:rPr>
                        <m:t>}+</m:t>
                      </m:r>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𝛽</m:t>
                          </m:r>
                        </m:e>
                        <m:sub>
                          <m:r>
                            <a:rPr lang="en-US" sz="2400" b="0" i="1" smtClean="0">
                              <a:solidFill>
                                <a:schemeClr val="tx1"/>
                              </a:solidFill>
                              <a:latin typeface="Cambria Math" panose="02040503050406030204" pitchFamily="18" charset="0"/>
                            </a:rPr>
                            <m:t>2</m:t>
                          </m:r>
                        </m:sub>
                      </m:sSub>
                      <m:r>
                        <a:rPr lang="en-US" sz="2400" b="0" i="1" smtClean="0">
                          <a:solidFill>
                            <a:schemeClr val="tx1"/>
                          </a:solidFill>
                          <a:latin typeface="Cambria Math" panose="02040503050406030204" pitchFamily="18" charset="0"/>
                        </a:rPr>
                        <m:t>𝑖𝑛𝑐𝑜𝑚𝑒</m:t>
                      </m:r>
                      <m:r>
                        <a:rPr lang="en-US" sz="2400" b="0" i="1" smtClean="0">
                          <a:solidFill>
                            <a:schemeClr val="tx1"/>
                          </a:solidFill>
                          <a:latin typeface="Cambria Math" panose="02040503050406030204" pitchFamily="18" charset="0"/>
                        </a:rPr>
                        <m:t>+</m:t>
                      </m:r>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𝜖</m:t>
                          </m:r>
                        </m:e>
                        <m:sub>
                          <m:r>
                            <a:rPr lang="en-US" sz="2400" b="0" i="1" smtClean="0">
                              <a:solidFill>
                                <a:schemeClr val="tx1"/>
                              </a:solidFill>
                              <a:latin typeface="Cambria Math" panose="02040503050406030204" pitchFamily="18" charset="0"/>
                            </a:rPr>
                            <m:t>𝑖</m:t>
                          </m:r>
                        </m:sub>
                      </m:sSub>
                    </m:oMath>
                  </m:oMathPara>
                </a14:m>
                <a:endParaRPr lang="en-US" sz="2400" dirty="0">
                  <a:solidFill>
                    <a:schemeClr val="tx1"/>
                  </a:solidFill>
                </a:endParaRPr>
              </a:p>
              <a:p>
                <a:endParaRPr lang="en-US" sz="2800" dirty="0">
                  <a:solidFill>
                    <a:schemeClr val="tx1"/>
                  </a:solidFill>
                </a:endParaRPr>
              </a:p>
            </p:txBody>
          </p:sp>
        </mc:Choice>
        <mc:Fallback xmlns="">
          <p:sp>
            <p:nvSpPr>
              <p:cNvPr id="3" name="Text Placeholder 2"/>
              <p:cNvSpPr>
                <a:spLocks noGrp="1" noRot="1" noChangeAspect="1" noMove="1" noResize="1" noEditPoints="1" noAdjustHandles="1" noChangeArrowheads="1" noChangeShapeType="1" noTextEdit="1"/>
              </p:cNvSpPr>
              <p:nvPr>
                <p:ph type="body" sz="quarter" idx="10"/>
              </p:nvPr>
            </p:nvSpPr>
            <p:spPr>
              <a:xfrm>
                <a:off x="274320" y="1635704"/>
                <a:ext cx="7073687" cy="3551742"/>
              </a:xfrm>
              <a:blipFill rotWithShape="0">
                <a:blip r:embed="rId4"/>
                <a:stretch>
                  <a:fillRect l="-948"/>
                </a:stretch>
              </a:blipFill>
            </p:spPr>
            <p:txBody>
              <a:bodyPr/>
              <a:lstStyle/>
              <a:p>
                <a:r>
                  <a:rPr lang="en-US">
                    <a:noFill/>
                  </a:rPr>
                  <a:t> </a:t>
                </a:r>
              </a:p>
            </p:txBody>
          </p:sp>
        </mc:Fallback>
      </mc:AlternateContent>
    </p:spTree>
    <p:extLst>
      <p:ext uri="{BB962C8B-B14F-4D97-AF65-F5344CB8AC3E}">
        <p14:creationId xmlns:p14="http://schemas.microsoft.com/office/powerpoint/2010/main" val="4104917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Understand binary features</a:t>
            </a:r>
          </a:p>
        </p:txBody>
      </p:sp>
      <mc:AlternateContent xmlns:mc="http://schemas.openxmlformats.org/markup-compatibility/2006" xmlns:a14="http://schemas.microsoft.com/office/drawing/2010/main">
        <mc:Choice Requires="a14">
          <p:sp>
            <p:nvSpPr>
              <p:cNvPr id="3" name="Text Placeholder 2"/>
              <p:cNvSpPr>
                <a:spLocks noGrp="1"/>
              </p:cNvSpPr>
              <p:nvPr>
                <p:ph type="body" sz="quarter" idx="10"/>
              </p:nvPr>
            </p:nvSpPr>
            <p:spPr>
              <a:xfrm>
                <a:off x="274319" y="2034286"/>
                <a:ext cx="10276449" cy="4585871"/>
              </a:xfrm>
            </p:spPr>
            <p:txBody>
              <a:bodyPr/>
              <a:lstStyle/>
              <a:p>
                <a:endParaRPr lang="en-US" sz="2000" dirty="0">
                  <a:solidFill>
                    <a:schemeClr val="tx1"/>
                  </a:solidFill>
                  <a:latin typeface="+mn-lt"/>
                </a:endParaRPr>
              </a:p>
              <a:p>
                <a:endParaRPr lang="en-US" sz="2800" dirty="0">
                  <a:solidFill>
                    <a:schemeClr val="tx1"/>
                  </a:solidFill>
                </a:endParaRPr>
              </a:p>
              <a:p>
                <a14:m>
                  <m:oMath xmlns:m="http://schemas.openxmlformats.org/officeDocument/2006/math">
                    <m:sSub>
                      <m:sSubPr>
                        <m:ctrlPr>
                          <a:rPr lang="en-US" sz="2800" i="1">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rPr>
                          <m:t>𝛽</m:t>
                        </m:r>
                      </m:e>
                      <m:sub>
                        <m:r>
                          <a:rPr lang="en-US" sz="2800" i="1">
                            <a:solidFill>
                              <a:schemeClr val="tx1"/>
                            </a:solidFill>
                            <a:latin typeface="Cambria Math" panose="02040503050406030204" pitchFamily="18" charset="0"/>
                          </a:rPr>
                          <m:t>1</m:t>
                        </m:r>
                      </m:sub>
                    </m:sSub>
                  </m:oMath>
                </a14:m>
                <a:r>
                  <a:rPr lang="en-US" sz="2800" dirty="0">
                    <a:solidFill>
                      <a:schemeClr val="tx1"/>
                    </a:solidFill>
                  </a:rPr>
                  <a:t> allows for a different </a:t>
                </a:r>
              </a:p>
              <a:p>
                <a:r>
                  <a:rPr lang="en-US" sz="2800" dirty="0">
                    <a:solidFill>
                      <a:schemeClr val="tx1"/>
                    </a:solidFill>
                  </a:rPr>
                  <a:t>y-intercept for students </a:t>
                </a:r>
              </a:p>
              <a:p>
                <a14:m>
                  <m:oMath xmlns:m="http://schemas.openxmlformats.org/officeDocument/2006/math">
                    <m:sSub>
                      <m:sSubPr>
                        <m:ctrlPr>
                          <a:rPr lang="en-US" sz="2800" i="1">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rPr>
                          <m:t>𝛽</m:t>
                        </m:r>
                      </m:e>
                      <m:sub>
                        <m:r>
                          <a:rPr lang="en-US" sz="2800" b="0" i="1" smtClean="0">
                            <a:solidFill>
                              <a:schemeClr val="tx1"/>
                            </a:solidFill>
                            <a:latin typeface="Cambria Math" panose="02040503050406030204" pitchFamily="18" charset="0"/>
                          </a:rPr>
                          <m:t>3</m:t>
                        </m:r>
                      </m:sub>
                    </m:sSub>
                  </m:oMath>
                </a14:m>
                <a:r>
                  <a:rPr lang="en-US" sz="2800" dirty="0">
                    <a:solidFill>
                      <a:schemeClr val="tx1"/>
                    </a:solidFill>
                  </a:rPr>
                  <a:t> allows for a different </a:t>
                </a:r>
              </a:p>
              <a:p>
                <a:r>
                  <a:rPr lang="en-US" sz="2800" dirty="0">
                    <a:solidFill>
                      <a:schemeClr val="tx1"/>
                    </a:solidFill>
                  </a:rPr>
                  <a:t>Slope for students</a:t>
                </a:r>
              </a:p>
              <a:p>
                <a:endParaRPr lang="en-US" sz="2800" dirty="0">
                  <a:solidFill>
                    <a:schemeClr val="tx1"/>
                  </a:solidFill>
                </a:endParaRPr>
              </a:p>
              <a:p>
                <a:endParaRPr lang="en-US" sz="2800" dirty="0">
                  <a:solidFill>
                    <a:schemeClr val="tx1"/>
                  </a:solidFill>
                </a:endParaRPr>
              </a:p>
              <a:p>
                <a:pPr/>
                <a14:m>
                  <m:oMathPara xmlns:m="http://schemas.openxmlformats.org/officeDocument/2006/math">
                    <m:oMathParaPr>
                      <m:jc m:val="left"/>
                    </m:oMathParaPr>
                    <m:oMath xmlns:m="http://schemas.openxmlformats.org/officeDocument/2006/math">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𝑦</m:t>
                          </m:r>
                        </m:e>
                        <m:sub>
                          <m:r>
                            <a:rPr lang="en-US" sz="2400" b="0" i="1" smtClean="0">
                              <a:solidFill>
                                <a:schemeClr val="tx1"/>
                              </a:solidFill>
                              <a:latin typeface="Cambria Math" panose="02040503050406030204" pitchFamily="18" charset="0"/>
                            </a:rPr>
                            <m:t>𝑖</m:t>
                          </m:r>
                        </m:sub>
                      </m:sSub>
                      <m:r>
                        <a:rPr lang="en-US" sz="2400" b="0" i="1" smtClean="0">
                          <a:solidFill>
                            <a:schemeClr val="tx1"/>
                          </a:solidFill>
                          <a:latin typeface="Cambria Math" panose="02040503050406030204" pitchFamily="18" charset="0"/>
                        </a:rPr>
                        <m:t>=</m:t>
                      </m:r>
                      <m:r>
                        <a:rPr lang="en-US" sz="2400" b="0" i="1" smtClean="0">
                          <a:solidFill>
                            <a:schemeClr val="tx1"/>
                          </a:solidFill>
                          <a:latin typeface="Cambria Math" panose="02040503050406030204" pitchFamily="18" charset="0"/>
                        </a:rPr>
                        <m:t>𝛼</m:t>
                      </m:r>
                      <m:r>
                        <a:rPr lang="en-US" sz="2400" b="0" i="1" smtClean="0">
                          <a:solidFill>
                            <a:schemeClr val="tx1"/>
                          </a:solidFill>
                          <a:latin typeface="Cambria Math" panose="02040503050406030204" pitchFamily="18" charset="0"/>
                        </a:rPr>
                        <m:t>+</m:t>
                      </m:r>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𝛽</m:t>
                          </m:r>
                        </m:e>
                        <m:sub>
                          <m:r>
                            <a:rPr lang="en-US" sz="2400" b="0" i="1" smtClean="0">
                              <a:solidFill>
                                <a:schemeClr val="tx1"/>
                              </a:solidFill>
                              <a:latin typeface="Cambria Math" panose="02040503050406030204" pitchFamily="18" charset="0"/>
                            </a:rPr>
                            <m:t>1</m:t>
                          </m:r>
                        </m:sub>
                      </m:sSub>
                      <m:d>
                        <m:dPr>
                          <m:begChr m:val="{"/>
                          <m:endChr m:val="}"/>
                          <m:ctrlPr>
                            <a:rPr lang="en-US" sz="2400" b="0" i="1" smtClean="0">
                              <a:solidFill>
                                <a:schemeClr val="tx1"/>
                              </a:solidFill>
                              <a:latin typeface="Cambria Math" panose="02040503050406030204" pitchFamily="18" charset="0"/>
                            </a:rPr>
                          </m:ctrlPr>
                        </m:dPr>
                        <m:e>
                          <m:r>
                            <a:rPr lang="en-US" sz="2400" b="0" i="1" smtClean="0">
                              <a:solidFill>
                                <a:schemeClr val="tx1"/>
                              </a:solidFill>
                              <a:latin typeface="Cambria Math" panose="02040503050406030204" pitchFamily="18" charset="0"/>
                            </a:rPr>
                            <m:t>1 </m:t>
                          </m:r>
                          <m:r>
                            <a:rPr lang="en-US" sz="2400" b="0" i="1" smtClean="0">
                              <a:solidFill>
                                <a:schemeClr val="tx1"/>
                              </a:solidFill>
                              <a:latin typeface="Cambria Math" panose="02040503050406030204" pitchFamily="18" charset="0"/>
                            </a:rPr>
                            <m:t>𝑖𝑓</m:t>
                          </m:r>
                          <m:r>
                            <a:rPr lang="en-US" sz="2400" b="0" i="1" smtClean="0">
                              <a:solidFill>
                                <a:schemeClr val="tx1"/>
                              </a:solidFill>
                              <a:latin typeface="Cambria Math" panose="02040503050406030204" pitchFamily="18" charset="0"/>
                            </a:rPr>
                            <m:t> </m:t>
                          </m:r>
                          <m:r>
                            <a:rPr lang="en-US" sz="2400" b="0" i="1" smtClean="0">
                              <a:solidFill>
                                <a:schemeClr val="tx1"/>
                              </a:solidFill>
                              <a:latin typeface="Cambria Math" panose="02040503050406030204" pitchFamily="18" charset="0"/>
                            </a:rPr>
                            <m:t>𝑠𝑡𝑢𝑑𝑒𝑛𝑡</m:t>
                          </m:r>
                        </m:e>
                      </m:d>
                      <m:r>
                        <a:rPr lang="en-US" sz="2400" b="0" i="1" smtClean="0">
                          <a:solidFill>
                            <a:schemeClr val="tx1"/>
                          </a:solidFill>
                          <a:latin typeface="Cambria Math" panose="02040503050406030204" pitchFamily="18" charset="0"/>
                        </a:rPr>
                        <m:t>+</m:t>
                      </m:r>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𝛽</m:t>
                          </m:r>
                        </m:e>
                        <m:sub>
                          <m:r>
                            <a:rPr lang="en-US" sz="2400" b="0" i="1" smtClean="0">
                              <a:solidFill>
                                <a:schemeClr val="tx1"/>
                              </a:solidFill>
                              <a:latin typeface="Cambria Math" panose="02040503050406030204" pitchFamily="18" charset="0"/>
                            </a:rPr>
                            <m:t>2</m:t>
                          </m:r>
                        </m:sub>
                      </m:sSub>
                      <m:r>
                        <a:rPr lang="en-US" sz="2400" b="0" i="1" smtClean="0">
                          <a:solidFill>
                            <a:schemeClr val="tx1"/>
                          </a:solidFill>
                          <a:latin typeface="Cambria Math" panose="02040503050406030204" pitchFamily="18" charset="0"/>
                        </a:rPr>
                        <m:t>𝑖𝑛𝑐𝑜𝑚𝑒</m:t>
                      </m:r>
                      <m:r>
                        <a:rPr lang="en-US" sz="2400" b="0" i="1" smtClean="0">
                          <a:solidFill>
                            <a:schemeClr val="tx1"/>
                          </a:solidFill>
                          <a:latin typeface="Cambria Math" panose="02040503050406030204" pitchFamily="18" charset="0"/>
                        </a:rPr>
                        <m:t>+</m:t>
                      </m:r>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𝛽</m:t>
                          </m:r>
                        </m:e>
                        <m:sub>
                          <m:r>
                            <a:rPr lang="en-US" sz="2400" b="0" i="1" smtClean="0">
                              <a:solidFill>
                                <a:schemeClr val="tx1"/>
                              </a:solidFill>
                              <a:latin typeface="Cambria Math" panose="02040503050406030204" pitchFamily="18" charset="0"/>
                            </a:rPr>
                            <m:t>3</m:t>
                          </m:r>
                        </m:sub>
                      </m:sSub>
                      <m:d>
                        <m:dPr>
                          <m:begChr m:val="{"/>
                          <m:endChr m:val="}"/>
                          <m:ctrlPr>
                            <a:rPr lang="en-US" sz="2400" i="1">
                              <a:solidFill>
                                <a:schemeClr val="tx1"/>
                              </a:solidFill>
                              <a:latin typeface="Cambria Math" panose="02040503050406030204" pitchFamily="18" charset="0"/>
                            </a:rPr>
                          </m:ctrlPr>
                        </m:dPr>
                        <m:e>
                          <m:r>
                            <a:rPr lang="en-US" sz="2400" i="1">
                              <a:solidFill>
                                <a:schemeClr val="tx1"/>
                              </a:solidFill>
                              <a:latin typeface="Cambria Math" panose="02040503050406030204" pitchFamily="18" charset="0"/>
                            </a:rPr>
                            <m:t>1 </m:t>
                          </m:r>
                          <m:r>
                            <a:rPr lang="en-US" sz="2400" i="1">
                              <a:solidFill>
                                <a:schemeClr val="tx1"/>
                              </a:solidFill>
                              <a:latin typeface="Cambria Math" panose="02040503050406030204" pitchFamily="18" charset="0"/>
                            </a:rPr>
                            <m:t>𝑖𝑓</m:t>
                          </m:r>
                          <m:r>
                            <a:rPr lang="en-US" sz="2400" i="1">
                              <a:solidFill>
                                <a:schemeClr val="tx1"/>
                              </a:solidFill>
                              <a:latin typeface="Cambria Math" panose="02040503050406030204" pitchFamily="18" charset="0"/>
                            </a:rPr>
                            <m:t> </m:t>
                          </m:r>
                          <m:r>
                            <a:rPr lang="en-US" sz="2400" i="1">
                              <a:solidFill>
                                <a:schemeClr val="tx1"/>
                              </a:solidFill>
                              <a:latin typeface="Cambria Math" panose="02040503050406030204" pitchFamily="18" charset="0"/>
                            </a:rPr>
                            <m:t>𝑠𝑡𝑢𝑑𝑒𝑛𝑡</m:t>
                          </m:r>
                        </m:e>
                      </m:d>
                      <m:r>
                        <a:rPr lang="en-US" sz="2400" b="0" i="1" smtClean="0">
                          <a:solidFill>
                            <a:schemeClr val="tx1"/>
                          </a:solidFill>
                          <a:latin typeface="Cambria Math" panose="02040503050406030204" pitchFamily="18" charset="0"/>
                        </a:rPr>
                        <m:t>∗</m:t>
                      </m:r>
                      <m:r>
                        <a:rPr lang="en-US" sz="2400" b="0" i="1" smtClean="0">
                          <a:solidFill>
                            <a:schemeClr val="tx1"/>
                          </a:solidFill>
                          <a:latin typeface="Cambria Math" panose="02040503050406030204" pitchFamily="18" charset="0"/>
                        </a:rPr>
                        <m:t>𝑖𝑛𝑐𝑜𝑚𝑒</m:t>
                      </m:r>
                      <m:r>
                        <a:rPr lang="en-US" sz="2400" b="0" i="1" smtClean="0">
                          <a:solidFill>
                            <a:schemeClr val="tx1"/>
                          </a:solidFill>
                          <a:latin typeface="Cambria Math" panose="02040503050406030204" pitchFamily="18" charset="0"/>
                        </a:rPr>
                        <m:t>+</m:t>
                      </m:r>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𝜖</m:t>
                          </m:r>
                        </m:e>
                        <m:sub>
                          <m:r>
                            <a:rPr lang="en-US" sz="2400" b="0" i="1" smtClean="0">
                              <a:solidFill>
                                <a:schemeClr val="tx1"/>
                              </a:solidFill>
                              <a:latin typeface="Cambria Math" panose="02040503050406030204" pitchFamily="18" charset="0"/>
                            </a:rPr>
                            <m:t>𝑖</m:t>
                          </m:r>
                        </m:sub>
                      </m:sSub>
                    </m:oMath>
                  </m:oMathPara>
                </a14:m>
                <a:endParaRPr lang="en-US" sz="3200" dirty="0">
                  <a:solidFill>
                    <a:schemeClr val="tx1"/>
                  </a:solidFill>
                </a:endParaRPr>
              </a:p>
              <a:p>
                <a:endParaRPr lang="en-US" sz="2800" dirty="0">
                  <a:solidFill>
                    <a:schemeClr val="tx1"/>
                  </a:solidFill>
                </a:endParaRPr>
              </a:p>
            </p:txBody>
          </p:sp>
        </mc:Choice>
        <mc:Fallback xmlns="">
          <p:sp>
            <p:nvSpPr>
              <p:cNvPr id="3" name="Text Placeholder 2"/>
              <p:cNvSpPr>
                <a:spLocks noGrp="1" noRot="1" noChangeAspect="1" noMove="1" noResize="1" noEditPoints="1" noAdjustHandles="1" noChangeArrowheads="1" noChangeShapeType="1" noTextEdit="1"/>
              </p:cNvSpPr>
              <p:nvPr>
                <p:ph type="body" sz="quarter" idx="10"/>
              </p:nvPr>
            </p:nvSpPr>
            <p:spPr>
              <a:xfrm>
                <a:off x="274319" y="2034286"/>
                <a:ext cx="10276449" cy="4585871"/>
              </a:xfrm>
              <a:blipFill rotWithShape="0">
                <a:blip r:embed="rId3"/>
                <a:stretch>
                  <a:fillRect l="-652"/>
                </a:stretch>
              </a:blipFill>
            </p:spPr>
            <p:txBody>
              <a:bodyPr/>
              <a:lstStyle/>
              <a:p>
                <a:r>
                  <a:rPr lang="en-US">
                    <a:noFill/>
                  </a:rPr>
                  <a:t> </a:t>
                </a:r>
              </a:p>
            </p:txBody>
          </p:sp>
        </mc:Fallback>
      </mc:AlternateContent>
      <p:pic>
        <p:nvPicPr>
          <p:cNvPr id="4" name="Picture 3"/>
          <p:cNvPicPr>
            <a:picLocks noChangeAspect="1"/>
          </p:cNvPicPr>
          <p:nvPr/>
        </p:nvPicPr>
        <p:blipFill>
          <a:blip r:embed="rId4"/>
          <a:stretch>
            <a:fillRect/>
          </a:stretch>
        </p:blipFill>
        <p:spPr>
          <a:xfrm>
            <a:off x="6670431" y="1214472"/>
            <a:ext cx="5320567" cy="4404106"/>
          </a:xfrm>
          <a:prstGeom prst="rect">
            <a:avLst/>
          </a:prstGeom>
        </p:spPr>
      </p:pic>
    </p:spTree>
    <p:extLst>
      <p:ext uri="{BB962C8B-B14F-4D97-AF65-F5344CB8AC3E}">
        <p14:creationId xmlns:p14="http://schemas.microsoft.com/office/powerpoint/2010/main" val="38568713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Interaction terms</a:t>
            </a:r>
          </a:p>
        </p:txBody>
      </p:sp>
      <p:sp>
        <p:nvSpPr>
          <p:cNvPr id="3" name="Text Placeholder 2"/>
          <p:cNvSpPr>
            <a:spLocks noGrp="1"/>
          </p:cNvSpPr>
          <p:nvPr>
            <p:ph type="body" sz="quarter" idx="10"/>
          </p:nvPr>
        </p:nvSpPr>
        <p:spPr>
          <a:xfrm>
            <a:off x="274320" y="1436409"/>
            <a:ext cx="10276449" cy="5367623"/>
          </a:xfrm>
        </p:spPr>
        <p:txBody>
          <a:bodyPr/>
          <a:lstStyle/>
          <a:p>
            <a:r>
              <a:rPr lang="en-US" sz="2000" dirty="0">
                <a:solidFill>
                  <a:schemeClr val="tx1"/>
                </a:solidFill>
                <a:latin typeface="+mn-lt"/>
              </a:rPr>
              <a:t>Interaction term: multiplying two features by each other. When done as such:</a:t>
            </a:r>
          </a:p>
          <a:p>
            <a:r>
              <a:rPr lang="en-US" sz="2000" dirty="0">
                <a:solidFill>
                  <a:schemeClr val="tx1"/>
                </a:solidFill>
                <a:latin typeface="+mn-lt"/>
              </a:rPr>
              <a:t>{continuous feature}*{binary feature}</a:t>
            </a:r>
          </a:p>
          <a:p>
            <a:endParaRPr lang="en-US" sz="2000" dirty="0">
              <a:solidFill>
                <a:schemeClr val="tx1"/>
              </a:solidFill>
              <a:latin typeface="+mn-lt"/>
            </a:endParaRPr>
          </a:p>
          <a:p>
            <a:r>
              <a:rPr lang="en-US" sz="2000" dirty="0">
                <a:solidFill>
                  <a:schemeClr val="tx1"/>
                </a:solidFill>
                <a:latin typeface="+mn-lt"/>
              </a:rPr>
              <a:t>it allows for a different slope for the group represented by the binary feature. Note, be sure to include the continuous feature without the interaction as well.</a:t>
            </a:r>
          </a:p>
          <a:p>
            <a:endParaRPr lang="en-US" sz="2000" dirty="0">
              <a:solidFill>
                <a:schemeClr val="tx1"/>
              </a:solidFill>
              <a:latin typeface="+mn-lt"/>
            </a:endParaRPr>
          </a:p>
          <a:p>
            <a:r>
              <a:rPr lang="en-US" sz="2000" dirty="0">
                <a:solidFill>
                  <a:schemeClr val="tx1"/>
                </a:solidFill>
                <a:latin typeface="+mn-lt"/>
              </a:rPr>
              <a:t>Example, suppose temperature has a different impact on # of </a:t>
            </a:r>
            <a:r>
              <a:rPr lang="en-US" sz="2000" dirty="0" err="1">
                <a:solidFill>
                  <a:schemeClr val="tx1"/>
                </a:solidFill>
                <a:latin typeface="+mn-lt"/>
              </a:rPr>
              <a:t>bikeshare</a:t>
            </a:r>
            <a:r>
              <a:rPr lang="en-US" sz="2000" dirty="0">
                <a:solidFill>
                  <a:schemeClr val="tx1"/>
                </a:solidFill>
                <a:latin typeface="+mn-lt"/>
              </a:rPr>
              <a:t> trips taken on weekdays vs. weekends. We can create a binary variable </a:t>
            </a:r>
            <a:r>
              <a:rPr lang="en-US" sz="2000" dirty="0" err="1">
                <a:solidFill>
                  <a:schemeClr val="tx1"/>
                </a:solidFill>
                <a:latin typeface="Courier New" panose="02070309020205020404" pitchFamily="49" charset="0"/>
                <a:cs typeface="Courier New" panose="02070309020205020404" pitchFamily="49" charset="0"/>
              </a:rPr>
              <a:t>is_weekend</a:t>
            </a:r>
            <a:r>
              <a:rPr lang="en-US" sz="2000" dirty="0">
                <a:solidFill>
                  <a:schemeClr val="tx1"/>
                </a:solidFill>
                <a:latin typeface="Courier New" panose="02070309020205020404" pitchFamily="49" charset="0"/>
                <a:cs typeface="Courier New" panose="02070309020205020404" pitchFamily="49" charset="0"/>
              </a:rPr>
              <a:t>.</a:t>
            </a:r>
          </a:p>
          <a:p>
            <a:endParaRPr lang="en-US" sz="2000" dirty="0">
              <a:solidFill>
                <a:schemeClr val="tx1"/>
              </a:solidFill>
              <a:latin typeface="Courier New" panose="02070309020205020404" pitchFamily="49" charset="0"/>
              <a:cs typeface="Courier New" panose="02070309020205020404" pitchFamily="49" charset="0"/>
            </a:endParaRPr>
          </a:p>
          <a:p>
            <a:r>
              <a:rPr lang="en-US" sz="2000" dirty="0">
                <a:solidFill>
                  <a:schemeClr val="tx1"/>
                </a:solidFill>
                <a:latin typeface="+mn-lt"/>
                <a:cs typeface="Courier New" panose="02070309020205020404" pitchFamily="49" charset="0"/>
              </a:rPr>
              <a:t>If we add </a:t>
            </a:r>
            <a:r>
              <a:rPr lang="en-US" sz="2000" dirty="0" err="1">
                <a:solidFill>
                  <a:schemeClr val="tx1"/>
                </a:solidFill>
                <a:latin typeface="Courier New" panose="02070309020205020404" pitchFamily="49" charset="0"/>
                <a:cs typeface="Courier New" panose="02070309020205020404" pitchFamily="49" charset="0"/>
              </a:rPr>
              <a:t>is_weekend</a:t>
            </a:r>
            <a:r>
              <a:rPr lang="en-US" sz="2000" dirty="0">
                <a:solidFill>
                  <a:schemeClr val="tx1"/>
                </a:solidFill>
                <a:latin typeface="+mn-lt"/>
                <a:cs typeface="Courier New" panose="02070309020205020404" pitchFamily="49" charset="0"/>
              </a:rPr>
              <a:t> to the model, we allow for a different baseline ridership on weekends. If we add </a:t>
            </a:r>
            <a:r>
              <a:rPr lang="en-US" sz="2000" dirty="0" err="1">
                <a:solidFill>
                  <a:schemeClr val="tx1"/>
                </a:solidFill>
                <a:latin typeface="Courier New" panose="02070309020205020404" pitchFamily="49" charset="0"/>
                <a:cs typeface="Courier New" panose="02070309020205020404" pitchFamily="49" charset="0"/>
              </a:rPr>
              <a:t>is_weekend</a:t>
            </a:r>
            <a:r>
              <a:rPr lang="en-US" sz="2000" dirty="0">
                <a:solidFill>
                  <a:schemeClr val="tx1"/>
                </a:solidFill>
                <a:latin typeface="Courier New" panose="02070309020205020404" pitchFamily="49" charset="0"/>
                <a:cs typeface="Courier New" panose="02070309020205020404" pitchFamily="49" charset="0"/>
              </a:rPr>
              <a:t>*temp, </a:t>
            </a:r>
            <a:r>
              <a:rPr lang="en-US" sz="2000" dirty="0">
                <a:solidFill>
                  <a:schemeClr val="tx1"/>
                </a:solidFill>
                <a:latin typeface="+mn-lt"/>
                <a:cs typeface="Courier New" panose="02070309020205020404" pitchFamily="49" charset="0"/>
              </a:rPr>
              <a:t>we allow temperature to have a different effect for weekends.</a:t>
            </a:r>
          </a:p>
          <a:p>
            <a:endParaRPr lang="en-US" sz="2000" dirty="0">
              <a:solidFill>
                <a:schemeClr val="tx1"/>
              </a:solidFill>
              <a:latin typeface="+mn-lt"/>
              <a:cs typeface="Courier New" panose="02070309020205020404" pitchFamily="49" charset="0"/>
            </a:endParaRPr>
          </a:p>
          <a:p>
            <a:r>
              <a:rPr lang="en-US" sz="2000" dirty="0">
                <a:solidFill>
                  <a:schemeClr val="tx1"/>
                </a:solidFill>
                <a:latin typeface="+mn-lt"/>
                <a:cs typeface="Courier New" panose="02070309020205020404" pitchFamily="49" charset="0"/>
              </a:rPr>
              <a:t>We can “interact” </a:t>
            </a:r>
            <a:r>
              <a:rPr lang="en-US" sz="2000" dirty="0" err="1">
                <a:solidFill>
                  <a:schemeClr val="tx1"/>
                </a:solidFill>
                <a:latin typeface="Courier New" panose="02070309020205020404" pitchFamily="49" charset="0"/>
                <a:cs typeface="Courier New" panose="02070309020205020404" pitchFamily="49" charset="0"/>
              </a:rPr>
              <a:t>is_weekend</a:t>
            </a:r>
            <a:r>
              <a:rPr lang="en-US" sz="2000" dirty="0">
                <a:solidFill>
                  <a:schemeClr val="tx1"/>
                </a:solidFill>
                <a:latin typeface="Courier New" panose="02070309020205020404" pitchFamily="49" charset="0"/>
                <a:cs typeface="Courier New" panose="02070309020205020404" pitchFamily="49" charset="0"/>
              </a:rPr>
              <a:t> </a:t>
            </a:r>
            <a:r>
              <a:rPr lang="en-US" sz="2000" dirty="0">
                <a:solidFill>
                  <a:schemeClr val="tx1"/>
                </a:solidFill>
                <a:latin typeface="+mn-lt"/>
                <a:cs typeface="Courier New" panose="02070309020205020404" pitchFamily="49" charset="0"/>
              </a:rPr>
              <a:t>with a polynomial in </a:t>
            </a:r>
            <a:r>
              <a:rPr lang="en-US" sz="2000" dirty="0">
                <a:solidFill>
                  <a:schemeClr val="tx1"/>
                </a:solidFill>
                <a:latin typeface="Courier New" panose="02070309020205020404" pitchFamily="49" charset="0"/>
                <a:cs typeface="Courier New" panose="02070309020205020404" pitchFamily="49" charset="0"/>
              </a:rPr>
              <a:t>temp. </a:t>
            </a:r>
            <a:r>
              <a:rPr lang="en-US" sz="2000" dirty="0">
                <a:solidFill>
                  <a:schemeClr val="tx1"/>
                </a:solidFill>
                <a:latin typeface="+mn-lt"/>
                <a:cs typeface="Courier New" panose="02070309020205020404" pitchFamily="49" charset="0"/>
              </a:rPr>
              <a:t>This effectively gives us a new model for temperature for the weekends vs. weekdays</a:t>
            </a:r>
            <a:endParaRPr lang="en-US" sz="2000" dirty="0">
              <a:solidFill>
                <a:schemeClr val="tx1"/>
              </a:solidFill>
              <a:latin typeface="+mn-lt"/>
            </a:endParaRPr>
          </a:p>
          <a:p>
            <a:endParaRPr lang="en-US" sz="2800" dirty="0">
              <a:solidFill>
                <a:schemeClr val="tx1"/>
              </a:solidFill>
            </a:endParaRPr>
          </a:p>
        </p:txBody>
      </p:sp>
    </p:spTree>
    <p:extLst>
      <p:ext uri="{BB962C8B-B14F-4D97-AF65-F5344CB8AC3E}">
        <p14:creationId xmlns:p14="http://schemas.microsoft.com/office/powerpoint/2010/main" val="61363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Feature explosion </a:t>
            </a:r>
          </a:p>
        </p:txBody>
      </p:sp>
      <mc:AlternateContent xmlns:mc="http://schemas.openxmlformats.org/markup-compatibility/2006" xmlns:a14="http://schemas.microsoft.com/office/drawing/2010/main">
        <mc:Choice Requires="a14">
          <p:sp>
            <p:nvSpPr>
              <p:cNvPr id="3" name="Text Placeholder 2"/>
              <p:cNvSpPr>
                <a:spLocks noGrp="1"/>
              </p:cNvSpPr>
              <p:nvPr>
                <p:ph type="body" sz="quarter" idx="10"/>
              </p:nvPr>
            </p:nvSpPr>
            <p:spPr>
              <a:xfrm>
                <a:off x="274320" y="1436409"/>
                <a:ext cx="10276449" cy="4598182"/>
              </a:xfrm>
            </p:spPr>
            <p:txBody>
              <a:bodyPr/>
              <a:lstStyle/>
              <a:p>
                <a:r>
                  <a:rPr lang="en-US" sz="2000" dirty="0">
                    <a:solidFill>
                      <a:schemeClr val="tx1"/>
                    </a:solidFill>
                    <a:latin typeface="+mn-lt"/>
                  </a:rPr>
                  <a:t>If we have two raw features, A and B, how many models can we make?</a:t>
                </a:r>
              </a:p>
              <a:p>
                <a:endParaRPr lang="en-US" sz="2000" dirty="0">
                  <a:solidFill>
                    <a:schemeClr val="tx1"/>
                  </a:solidFill>
                  <a:latin typeface="+mn-lt"/>
                </a:endParaRPr>
              </a:p>
              <a:p>
                <a:r>
                  <a:rPr lang="en-US" sz="2000" dirty="0">
                    <a:solidFill>
                      <a:schemeClr val="tx1"/>
                    </a:solidFill>
                    <a:latin typeface="+mn-lt"/>
                  </a:rPr>
                  <a:t>Without interactions (4): none, just A, just B, A + B</a:t>
                </a:r>
              </a:p>
              <a:p>
                <a:r>
                  <a:rPr lang="en-US" sz="2000" dirty="0">
                    <a:solidFill>
                      <a:schemeClr val="tx1"/>
                    </a:solidFill>
                    <a:latin typeface="+mn-lt"/>
                  </a:rPr>
                  <a:t>With interactions (8): A*B, A+B + A*B, A + A*B, B+ A*B </a:t>
                </a:r>
              </a:p>
              <a:p>
                <a:endParaRPr lang="en-US" sz="2000" dirty="0">
                  <a:solidFill>
                    <a:schemeClr val="tx1"/>
                  </a:solidFill>
                  <a:latin typeface="+mn-lt"/>
                </a:endParaRPr>
              </a:p>
              <a:p>
                <a:r>
                  <a:rPr lang="en-US" sz="2000" dirty="0">
                    <a:solidFill>
                      <a:schemeClr val="tx1"/>
                    </a:solidFill>
                    <a:latin typeface="+mn-lt"/>
                  </a:rPr>
                  <a:t>If we have </a:t>
                </a:r>
                <a:r>
                  <a:rPr lang="en-US" sz="2000" b="1" i="1" dirty="0">
                    <a:solidFill>
                      <a:schemeClr val="tx1"/>
                    </a:solidFill>
                    <a:latin typeface="+mn-lt"/>
                  </a:rPr>
                  <a:t>p </a:t>
                </a:r>
                <a:r>
                  <a:rPr lang="en-US" sz="2000" dirty="0">
                    <a:solidFill>
                      <a:schemeClr val="tx1"/>
                    </a:solidFill>
                    <a:latin typeface="+mn-lt"/>
                  </a:rPr>
                  <a:t>features then we have </a:t>
                </a:r>
                <a14:m>
                  <m:oMath xmlns:m="http://schemas.openxmlformats.org/officeDocument/2006/math">
                    <m:sSup>
                      <m:sSupPr>
                        <m:ctrlPr>
                          <a:rPr lang="en-US" sz="2000" b="0" i="1" smtClean="0">
                            <a:solidFill>
                              <a:schemeClr val="tx1"/>
                            </a:solidFill>
                            <a:latin typeface="Cambria Math" panose="02040503050406030204" pitchFamily="18" charset="0"/>
                          </a:rPr>
                        </m:ctrlPr>
                      </m:sSupPr>
                      <m:e>
                        <m:r>
                          <a:rPr lang="en-US" sz="2000" b="0" i="1" smtClean="0">
                            <a:solidFill>
                              <a:schemeClr val="tx1"/>
                            </a:solidFill>
                            <a:latin typeface="Cambria Math" panose="02040503050406030204" pitchFamily="18" charset="0"/>
                          </a:rPr>
                          <m:t>2</m:t>
                        </m:r>
                      </m:e>
                      <m:sup>
                        <m:r>
                          <a:rPr lang="en-US" sz="2000" b="0" i="1" smtClean="0">
                            <a:solidFill>
                              <a:schemeClr val="tx1"/>
                            </a:solidFill>
                            <a:latin typeface="Cambria Math" panose="02040503050406030204" pitchFamily="18" charset="0"/>
                          </a:rPr>
                          <m:t>𝑝</m:t>
                        </m:r>
                        <m:r>
                          <a:rPr lang="en-US" sz="2000" b="0" i="1" smtClean="0">
                            <a:solidFill>
                              <a:schemeClr val="tx1"/>
                            </a:solidFill>
                            <a:latin typeface="Cambria Math" panose="02040503050406030204" pitchFamily="18" charset="0"/>
                          </a:rPr>
                          <m:t>+1</m:t>
                        </m:r>
                      </m:sup>
                    </m:sSup>
                  </m:oMath>
                </a14:m>
                <a:r>
                  <a:rPr lang="en-US" sz="2000" dirty="0">
                    <a:solidFill>
                      <a:schemeClr val="tx1"/>
                    </a:solidFill>
                    <a:latin typeface="+mn-lt"/>
                  </a:rPr>
                  <a:t> possible models!</a:t>
                </a:r>
              </a:p>
              <a:p>
                <a:pPr/>
                <a:br>
                  <a:rPr lang="en-US" sz="2000" dirty="0">
                    <a:solidFill>
                      <a:schemeClr val="tx1"/>
                    </a:solidFill>
                    <a:latin typeface="+mn-lt"/>
                  </a:rPr>
                </a:br>
                <a14:m>
                  <m:oMathPara xmlns:m="http://schemas.openxmlformats.org/officeDocument/2006/math">
                    <m:oMathParaPr>
                      <m:jc m:val="centerGroup"/>
                    </m:oMathParaPr>
                    <m:oMath xmlns:m="http://schemas.openxmlformats.org/officeDocument/2006/math">
                      <m:r>
                        <a:rPr lang="en-US" sz="2000" b="0" i="1" smtClean="0">
                          <a:solidFill>
                            <a:schemeClr val="tx1"/>
                          </a:solidFill>
                          <a:latin typeface="Cambria Math" panose="02040503050406030204" pitchFamily="18" charset="0"/>
                        </a:rPr>
                        <m:t>𝑝</m:t>
                      </m:r>
                      <m:r>
                        <a:rPr lang="en-US" sz="2000" b="0" i="1" smtClean="0">
                          <a:solidFill>
                            <a:schemeClr val="tx1"/>
                          </a:solidFill>
                          <a:latin typeface="Cambria Math" panose="02040503050406030204" pitchFamily="18" charset="0"/>
                        </a:rPr>
                        <m:t>=29 −→1,073,741,824 </m:t>
                      </m:r>
                    </m:oMath>
                  </m:oMathPara>
                </a14:m>
                <a:endParaRPr lang="en-US" sz="2000" dirty="0">
                  <a:solidFill>
                    <a:schemeClr val="tx1"/>
                  </a:solidFill>
                  <a:latin typeface="+mn-lt"/>
                </a:endParaRPr>
              </a:p>
              <a:p>
                <a:endParaRPr lang="en-US" sz="2000" dirty="0">
                  <a:solidFill>
                    <a:schemeClr val="tx1"/>
                  </a:solidFill>
                  <a:latin typeface="+mn-lt"/>
                </a:endParaRPr>
              </a:p>
              <a:p>
                <a:r>
                  <a:rPr lang="en-US" sz="2000" dirty="0">
                    <a:solidFill>
                      <a:schemeClr val="tx1"/>
                    </a:solidFill>
                    <a:latin typeface="+mn-lt"/>
                  </a:rPr>
                  <a:t>We cannot possible run all these models… so we’ll learn methods to guide us.</a:t>
                </a:r>
              </a:p>
              <a:p>
                <a:endParaRPr lang="en-US" sz="2000" dirty="0">
                  <a:solidFill>
                    <a:schemeClr val="tx1"/>
                  </a:solidFill>
                  <a:latin typeface="+mn-lt"/>
                </a:endParaRPr>
              </a:p>
              <a:p>
                <a:r>
                  <a:rPr lang="en-US" sz="2000" dirty="0">
                    <a:solidFill>
                      <a:schemeClr val="tx1"/>
                    </a:solidFill>
                    <a:latin typeface="+mn-lt"/>
                  </a:rPr>
                  <a:t>Human intelligence is often a great guide as well.</a:t>
                </a:r>
              </a:p>
              <a:p>
                <a:endParaRPr lang="en-US" sz="2800" dirty="0">
                  <a:solidFill>
                    <a:schemeClr val="tx1"/>
                  </a:solidFill>
                </a:endParaRPr>
              </a:p>
            </p:txBody>
          </p:sp>
        </mc:Choice>
        <mc:Fallback xmlns="">
          <p:sp>
            <p:nvSpPr>
              <p:cNvPr id="3" name="Text Placeholder 2"/>
              <p:cNvSpPr>
                <a:spLocks noGrp="1" noRot="1" noChangeAspect="1" noMove="1" noResize="1" noEditPoints="1" noAdjustHandles="1" noChangeArrowheads="1" noChangeShapeType="1" noTextEdit="1"/>
              </p:cNvSpPr>
              <p:nvPr>
                <p:ph type="body" sz="quarter" idx="10"/>
              </p:nvPr>
            </p:nvSpPr>
            <p:spPr>
              <a:xfrm>
                <a:off x="274320" y="1436409"/>
                <a:ext cx="10276449" cy="4598182"/>
              </a:xfrm>
              <a:blipFill rotWithShape="0">
                <a:blip r:embed="rId3"/>
                <a:stretch>
                  <a:fillRect l="-59" t="-265"/>
                </a:stretch>
              </a:blipFill>
            </p:spPr>
            <p:txBody>
              <a:bodyPr/>
              <a:lstStyle/>
              <a:p>
                <a:r>
                  <a:rPr lang="en-US">
                    <a:noFill/>
                  </a:rPr>
                  <a:t> </a:t>
                </a:r>
              </a:p>
            </p:txBody>
          </p:sp>
        </mc:Fallback>
      </mc:AlternateContent>
    </p:spTree>
    <p:extLst>
      <p:ext uri="{BB962C8B-B14F-4D97-AF65-F5344CB8AC3E}">
        <p14:creationId xmlns:p14="http://schemas.microsoft.com/office/powerpoint/2010/main" val="11739011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Interpreting regression output</a:t>
            </a:r>
          </a:p>
        </p:txBody>
      </p:sp>
      <p:sp>
        <p:nvSpPr>
          <p:cNvPr id="3" name="Text Placeholder 2"/>
          <p:cNvSpPr>
            <a:spLocks noGrp="1"/>
          </p:cNvSpPr>
          <p:nvPr>
            <p:ph type="body" sz="quarter" idx="10"/>
          </p:nvPr>
        </p:nvSpPr>
        <p:spPr>
          <a:xfrm>
            <a:off x="274320" y="1436409"/>
            <a:ext cx="10276449" cy="5644622"/>
          </a:xfrm>
        </p:spPr>
        <p:txBody>
          <a:bodyPr/>
          <a:lstStyle/>
          <a:p>
            <a:r>
              <a:rPr lang="en-US" sz="2000" dirty="0">
                <a:solidFill>
                  <a:schemeClr val="tx1"/>
                </a:solidFill>
                <a:latin typeface="Courier New" panose="02070309020205020404" pitchFamily="49" charset="0"/>
                <a:cs typeface="Courier New" panose="02070309020205020404" pitchFamily="49" charset="0"/>
              </a:rPr>
              <a:t>Summary(</a:t>
            </a:r>
            <a:r>
              <a:rPr lang="en-US" sz="2000" dirty="0" err="1">
                <a:solidFill>
                  <a:schemeClr val="tx1"/>
                </a:solidFill>
                <a:latin typeface="Courier New" panose="02070309020205020404" pitchFamily="49" charset="0"/>
                <a:cs typeface="Courier New" panose="02070309020205020404" pitchFamily="49" charset="0"/>
              </a:rPr>
              <a:t>my_model</a:t>
            </a:r>
            <a:r>
              <a:rPr lang="en-US" sz="2000" dirty="0">
                <a:solidFill>
                  <a:schemeClr val="tx1"/>
                </a:solidFill>
                <a:latin typeface="Courier New" panose="02070309020205020404" pitchFamily="49" charset="0"/>
                <a:cs typeface="Courier New" panose="02070309020205020404" pitchFamily="49" charset="0"/>
              </a:rPr>
              <a:t>) </a:t>
            </a:r>
            <a:r>
              <a:rPr lang="en-US" sz="2000" dirty="0">
                <a:solidFill>
                  <a:schemeClr val="tx1"/>
                </a:solidFill>
                <a:latin typeface="+mn-lt"/>
                <a:cs typeface="Courier New" panose="02070309020205020404" pitchFamily="49" charset="0"/>
              </a:rPr>
              <a:t>gives the coefficient estimates (beta’s), t-statistics, standard errors and p-values.</a:t>
            </a:r>
          </a:p>
          <a:p>
            <a:endParaRPr lang="en-US" sz="2000" dirty="0">
              <a:solidFill>
                <a:schemeClr val="tx1"/>
              </a:solidFill>
              <a:latin typeface="+mn-lt"/>
              <a:cs typeface="Courier New" panose="02070309020205020404" pitchFamily="49" charset="0"/>
            </a:endParaRPr>
          </a:p>
          <a:p>
            <a:r>
              <a:rPr lang="en-US" sz="2000" dirty="0">
                <a:solidFill>
                  <a:schemeClr val="tx1"/>
                </a:solidFill>
                <a:latin typeface="+mn-lt"/>
                <a:cs typeface="Courier New" panose="02070309020205020404" pitchFamily="49" charset="0"/>
              </a:rPr>
              <a:t>t-statistics evaluate the hypothesis that the coefficient is equal to zero. Thus t greater than 1.96 in absolute value allows us to reject this hypothesis at the 95% level. P-values simply convert t-stats into the probability we would get something this far from zero due to sampling chance alone.</a:t>
            </a:r>
          </a:p>
          <a:p>
            <a:endParaRPr lang="en-US" sz="2000" dirty="0">
              <a:solidFill>
                <a:schemeClr val="tx1"/>
              </a:solidFill>
              <a:latin typeface="+mn-lt"/>
              <a:cs typeface="Courier New" panose="02070309020205020404" pitchFamily="49" charset="0"/>
            </a:endParaRPr>
          </a:p>
          <a:p>
            <a:r>
              <a:rPr lang="en-US" sz="2000" dirty="0">
                <a:solidFill>
                  <a:schemeClr val="tx1"/>
                </a:solidFill>
                <a:latin typeface="+mn-lt"/>
                <a:cs typeface="Courier New" panose="02070309020205020404" pitchFamily="49" charset="0"/>
              </a:rPr>
              <a:t>Note that t-statistics evaluate features “one by one”. Overall model fit is a better guide for explanatory power (e.g. we might be better for leaving insignificant features in sometimes)</a:t>
            </a:r>
          </a:p>
          <a:p>
            <a:endParaRPr lang="en-US" sz="2000" dirty="0">
              <a:solidFill>
                <a:schemeClr val="tx1"/>
              </a:solidFill>
              <a:latin typeface="+mn-lt"/>
              <a:cs typeface="Courier New" panose="02070309020205020404" pitchFamily="49" charset="0"/>
            </a:endParaRPr>
          </a:p>
          <a:p>
            <a:r>
              <a:rPr lang="en-US" sz="2000" dirty="0">
                <a:solidFill>
                  <a:schemeClr val="tx1"/>
                </a:solidFill>
                <a:latin typeface="+mn-lt"/>
                <a:cs typeface="Courier New" panose="02070309020205020404" pitchFamily="49" charset="0"/>
              </a:rPr>
              <a:t>t-stats can be a good guide to throw out irrelevant features</a:t>
            </a:r>
          </a:p>
          <a:p>
            <a:endParaRPr lang="en-US" sz="2000" dirty="0">
              <a:solidFill>
                <a:schemeClr val="tx1"/>
              </a:solidFill>
              <a:latin typeface="+mn-lt"/>
              <a:cs typeface="Courier New" panose="02070309020205020404" pitchFamily="49" charset="0"/>
            </a:endParaRPr>
          </a:p>
          <a:p>
            <a:endParaRPr lang="en-US" sz="2000" dirty="0">
              <a:solidFill>
                <a:schemeClr val="tx1"/>
              </a:solidFill>
              <a:latin typeface="+mn-lt"/>
              <a:cs typeface="Courier New" panose="02070309020205020404" pitchFamily="49" charset="0"/>
            </a:endParaRPr>
          </a:p>
          <a:p>
            <a:endParaRPr lang="en-US" sz="2000" dirty="0">
              <a:solidFill>
                <a:schemeClr val="tx1"/>
              </a:solidFill>
              <a:latin typeface="Courier New" panose="02070309020205020404" pitchFamily="49" charset="0"/>
              <a:cs typeface="Courier New" panose="02070309020205020404" pitchFamily="49" charset="0"/>
            </a:endParaRPr>
          </a:p>
          <a:p>
            <a:endParaRPr lang="en-US" sz="2800" dirty="0">
              <a:solidFill>
                <a:schemeClr val="tx1"/>
              </a:solidFill>
            </a:endParaRPr>
          </a:p>
        </p:txBody>
      </p:sp>
    </p:spTree>
    <p:extLst>
      <p:ext uri="{BB962C8B-B14F-4D97-AF65-F5344CB8AC3E}">
        <p14:creationId xmlns:p14="http://schemas.microsoft.com/office/powerpoint/2010/main" val="338794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Parametric vs. non-parametric regression</a:t>
            </a:r>
          </a:p>
        </p:txBody>
      </p:sp>
      <mc:AlternateContent xmlns:mc="http://schemas.openxmlformats.org/markup-compatibility/2006" xmlns:a14="http://schemas.microsoft.com/office/drawing/2010/main">
        <mc:Choice Requires="a14">
          <p:sp>
            <p:nvSpPr>
              <p:cNvPr id="3" name="Text Placeholder 2"/>
              <p:cNvSpPr>
                <a:spLocks noGrp="1"/>
              </p:cNvSpPr>
              <p:nvPr>
                <p:ph type="body" sz="quarter" idx="10"/>
              </p:nvPr>
            </p:nvSpPr>
            <p:spPr>
              <a:xfrm>
                <a:off x="276683" y="987071"/>
                <a:ext cx="11669894" cy="5724644"/>
              </a:xfrm>
            </p:spPr>
            <p:txBody>
              <a:bodyPr/>
              <a:lstStyle/>
              <a:p>
                <a:endParaRPr lang="en-US" sz="2000" dirty="0">
                  <a:solidFill>
                    <a:schemeClr val="tx1"/>
                  </a:solidFill>
                  <a:latin typeface="+mn-lt"/>
                </a:endParaRPr>
              </a:p>
              <a:p>
                <a:endParaRPr lang="en-US" sz="3600" dirty="0">
                  <a:solidFill>
                    <a:schemeClr val="tx2"/>
                  </a:solidFill>
                </a:endParaRPr>
              </a:p>
              <a:p>
                <a:pPr/>
                <a14:m>
                  <m:oMathPara xmlns:m="http://schemas.openxmlformats.org/officeDocument/2006/math">
                    <m:oMathParaPr>
                      <m:jc m:val="left"/>
                    </m:oMathParaPr>
                    <m:oMath xmlns:m="http://schemas.openxmlformats.org/officeDocument/2006/math">
                      <m:r>
                        <a:rPr lang="en-US" sz="3600" b="0" i="1" smtClean="0">
                          <a:solidFill>
                            <a:schemeClr val="tx1"/>
                          </a:solidFill>
                          <a:latin typeface="Cambria Math" panose="02040503050406030204" pitchFamily="18" charset="0"/>
                        </a:rPr>
                        <m:t>𝑌</m:t>
                      </m:r>
                      <m:r>
                        <a:rPr lang="en-US" sz="3600" b="0" i="1" smtClean="0">
                          <a:solidFill>
                            <a:schemeClr val="tx1"/>
                          </a:solidFill>
                          <a:latin typeface="Cambria Math" panose="02040503050406030204" pitchFamily="18" charset="0"/>
                        </a:rPr>
                        <m:t>=</m:t>
                      </m:r>
                      <m:r>
                        <a:rPr lang="en-US" sz="3600" b="0" i="1" smtClean="0">
                          <a:solidFill>
                            <a:schemeClr val="tx1"/>
                          </a:solidFill>
                          <a:latin typeface="Cambria Math" panose="02040503050406030204" pitchFamily="18" charset="0"/>
                        </a:rPr>
                        <m:t>𝑓</m:t>
                      </m:r>
                      <m:d>
                        <m:dPr>
                          <m:ctrlPr>
                            <a:rPr lang="en-US" sz="3600" b="0" i="1" smtClean="0">
                              <a:solidFill>
                                <a:schemeClr val="tx1"/>
                              </a:solidFill>
                              <a:latin typeface="Cambria Math" panose="02040503050406030204" pitchFamily="18" charset="0"/>
                            </a:rPr>
                          </m:ctrlPr>
                        </m:dPr>
                        <m:e>
                          <m:r>
                            <a:rPr lang="en-US" sz="3600" b="0" i="1" smtClean="0">
                              <a:solidFill>
                                <a:schemeClr val="tx1"/>
                              </a:solidFill>
                              <a:latin typeface="Cambria Math" panose="02040503050406030204" pitchFamily="18" charset="0"/>
                            </a:rPr>
                            <m:t>𝑋</m:t>
                          </m:r>
                        </m:e>
                      </m:d>
                      <m:r>
                        <a:rPr lang="en-US" sz="3600" b="0" i="1" smtClean="0">
                          <a:solidFill>
                            <a:schemeClr val="tx1"/>
                          </a:solidFill>
                          <a:latin typeface="Cambria Math" panose="02040503050406030204" pitchFamily="18" charset="0"/>
                        </a:rPr>
                        <m:t>+</m:t>
                      </m:r>
                      <m:r>
                        <a:rPr lang="en-US" sz="3600" b="0" i="1" smtClean="0">
                          <a:solidFill>
                            <a:schemeClr val="tx1"/>
                          </a:solidFill>
                          <a:latin typeface="Cambria Math" panose="02040503050406030204" pitchFamily="18" charset="0"/>
                        </a:rPr>
                        <m:t>𝜖</m:t>
                      </m:r>
                    </m:oMath>
                  </m:oMathPara>
                </a14:m>
                <a:endParaRPr lang="en-US" sz="3600" dirty="0">
                  <a:solidFill>
                    <a:schemeClr val="tx1"/>
                  </a:solidFill>
                </a:endParaRPr>
              </a:p>
              <a:p>
                <a:endParaRPr lang="en-US" sz="3600" dirty="0">
                  <a:solidFill>
                    <a:schemeClr val="tx1"/>
                  </a:solidFill>
                </a:endParaRPr>
              </a:p>
              <a:p>
                <a:r>
                  <a:rPr lang="en-US" sz="3600" b="1" u="sng" dirty="0">
                    <a:solidFill>
                      <a:schemeClr val="tx1"/>
                    </a:solidFill>
                  </a:rPr>
                  <a:t>Parametric</a:t>
                </a:r>
                <a:r>
                  <a:rPr lang="en-US" sz="3600" dirty="0">
                    <a:solidFill>
                      <a:schemeClr val="tx1"/>
                    </a:solidFill>
                  </a:rPr>
                  <a:t>: </a:t>
                </a:r>
                <a14:m>
                  <m:oMath xmlns:m="http://schemas.openxmlformats.org/officeDocument/2006/math">
                    <m:r>
                      <a:rPr lang="en-US" sz="3600" i="1">
                        <a:solidFill>
                          <a:schemeClr val="tx1"/>
                        </a:solidFill>
                        <a:latin typeface="Cambria Math" panose="02040503050406030204" pitchFamily="18" charset="0"/>
                      </a:rPr>
                      <m:t>𝑓</m:t>
                    </m:r>
                  </m:oMath>
                </a14:m>
                <a:r>
                  <a:rPr lang="en-US" sz="3600" dirty="0">
                    <a:solidFill>
                      <a:schemeClr val="tx1"/>
                    </a:solidFill>
                  </a:rPr>
                  <a:t> defined by a model we write down with </a:t>
                </a:r>
                <a:r>
                  <a:rPr lang="en-US" sz="3600" b="1" i="1" dirty="0">
                    <a:solidFill>
                      <a:schemeClr val="tx1"/>
                    </a:solidFill>
                  </a:rPr>
                  <a:t>parameters that we have to estimate </a:t>
                </a:r>
                <a:r>
                  <a:rPr lang="en-US" sz="3600" dirty="0">
                    <a:solidFill>
                      <a:schemeClr val="tx1"/>
                    </a:solidFill>
                  </a:rPr>
                  <a:t>(e.g. </a:t>
                </a:r>
                <a14:m>
                  <m:oMath xmlns:m="http://schemas.openxmlformats.org/officeDocument/2006/math">
                    <m:r>
                      <a:rPr lang="en-US" sz="3600" b="0" i="1" smtClean="0">
                        <a:solidFill>
                          <a:schemeClr val="tx1"/>
                        </a:solidFill>
                        <a:latin typeface="Cambria Math" panose="02040503050406030204" pitchFamily="18" charset="0"/>
                      </a:rPr>
                      <m:t>𝛼</m:t>
                    </m:r>
                    <m:r>
                      <a:rPr lang="en-US" sz="3600" b="0" i="1" smtClean="0">
                        <a:solidFill>
                          <a:schemeClr val="tx1"/>
                        </a:solidFill>
                        <a:latin typeface="Cambria Math" panose="02040503050406030204" pitchFamily="18" charset="0"/>
                      </a:rPr>
                      <m:t>, </m:t>
                    </m:r>
                    <m:sSub>
                      <m:sSubPr>
                        <m:ctrlPr>
                          <a:rPr lang="en-US" sz="3600" b="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𝛽</m:t>
                        </m:r>
                      </m:e>
                      <m:sub>
                        <m:r>
                          <a:rPr lang="en-US" sz="3600" b="0" i="1" smtClean="0">
                            <a:solidFill>
                              <a:schemeClr val="tx1"/>
                            </a:solidFill>
                            <a:latin typeface="Cambria Math" panose="02040503050406030204" pitchFamily="18" charset="0"/>
                          </a:rPr>
                          <m:t>1</m:t>
                        </m:r>
                      </m:sub>
                    </m:sSub>
                    <m:r>
                      <a:rPr lang="en-US" sz="3600" b="0" i="1" smtClean="0">
                        <a:solidFill>
                          <a:schemeClr val="tx1"/>
                        </a:solidFill>
                        <a:latin typeface="Cambria Math" panose="02040503050406030204" pitchFamily="18" charset="0"/>
                      </a:rPr>
                      <m:t>, </m:t>
                    </m:r>
                    <m:r>
                      <a:rPr lang="en-US" sz="3600" b="0" i="1" smtClean="0">
                        <a:solidFill>
                          <a:schemeClr val="tx1"/>
                        </a:solidFill>
                        <a:latin typeface="Cambria Math" panose="02040503050406030204" pitchFamily="18" charset="0"/>
                      </a:rPr>
                      <m:t>𝑒𝑡𝑐</m:t>
                    </m:r>
                    <m:r>
                      <a:rPr lang="en-US" sz="3600" b="0" i="1" smtClean="0">
                        <a:solidFill>
                          <a:schemeClr val="tx1"/>
                        </a:solidFill>
                        <a:latin typeface="Cambria Math" panose="02040503050406030204" pitchFamily="18" charset="0"/>
                      </a:rPr>
                      <m:t>.)</m:t>
                    </m:r>
                  </m:oMath>
                </a14:m>
                <a:r>
                  <a:rPr lang="en-US" sz="3600" dirty="0">
                    <a:solidFill>
                      <a:schemeClr val="tx1"/>
                    </a:solidFill>
                  </a:rPr>
                  <a:t> </a:t>
                </a:r>
              </a:p>
              <a:p>
                <a:endParaRPr lang="en-US" sz="3600" dirty="0">
                  <a:solidFill>
                    <a:schemeClr val="tx1"/>
                  </a:solidFill>
                </a:endParaRPr>
              </a:p>
              <a:p>
                <a:endParaRPr lang="en-US" sz="3600" i="1" dirty="0">
                  <a:solidFill>
                    <a:schemeClr val="tx1"/>
                  </a:solidFill>
                </a:endParaRPr>
              </a:p>
              <a:p>
                <a:r>
                  <a:rPr lang="en-US" sz="3600" b="1" u="sng" dirty="0">
                    <a:solidFill>
                      <a:schemeClr val="tx1"/>
                    </a:solidFill>
                  </a:rPr>
                  <a:t>Non-parametric: </a:t>
                </a:r>
                <a:r>
                  <a:rPr lang="en-US" sz="3600" dirty="0">
                    <a:solidFill>
                      <a:schemeClr val="tx1"/>
                    </a:solidFill>
                  </a:rPr>
                  <a:t>we directly fit the data</a:t>
                </a:r>
                <a:endParaRPr lang="en-US" sz="3600" b="1" u="sng" dirty="0">
                  <a:solidFill>
                    <a:schemeClr val="tx2"/>
                  </a:solidFill>
                </a:endParaRPr>
              </a:p>
              <a:p>
                <a:endParaRPr lang="en-US" sz="3600" dirty="0">
                  <a:solidFill>
                    <a:schemeClr val="tx2"/>
                  </a:solidFill>
                </a:endParaRPr>
              </a:p>
            </p:txBody>
          </p:sp>
        </mc:Choice>
        <mc:Fallback xmlns="">
          <p:sp>
            <p:nvSpPr>
              <p:cNvPr id="3" name="Text Placeholder 2"/>
              <p:cNvSpPr>
                <a:spLocks noGrp="1" noRot="1" noChangeAspect="1" noMove="1" noResize="1" noEditPoints="1" noAdjustHandles="1" noChangeArrowheads="1" noChangeShapeType="1" noTextEdit="1"/>
              </p:cNvSpPr>
              <p:nvPr>
                <p:ph type="body" sz="quarter" idx="10"/>
              </p:nvPr>
            </p:nvSpPr>
            <p:spPr>
              <a:xfrm>
                <a:off x="276683" y="987071"/>
                <a:ext cx="11669894" cy="5724644"/>
              </a:xfrm>
              <a:blipFill>
                <a:blip r:embed="rId3"/>
                <a:stretch>
                  <a:fillRect l="-1097"/>
                </a:stretch>
              </a:blipFill>
            </p:spPr>
            <p:txBody>
              <a:bodyPr/>
              <a:lstStyle/>
              <a:p>
                <a:r>
                  <a:rPr lang="en-US">
                    <a:noFill/>
                  </a:rPr>
                  <a:t> </a:t>
                </a:r>
              </a:p>
            </p:txBody>
          </p:sp>
        </mc:Fallback>
      </mc:AlternateContent>
    </p:spTree>
    <p:extLst>
      <p:ext uri="{BB962C8B-B14F-4D97-AF65-F5344CB8AC3E}">
        <p14:creationId xmlns:p14="http://schemas.microsoft.com/office/powerpoint/2010/main" val="496749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Local averaging</a:t>
            </a:r>
          </a:p>
        </p:txBody>
      </p:sp>
      <p:sp>
        <p:nvSpPr>
          <p:cNvPr id="3" name="Text Placeholder 2"/>
          <p:cNvSpPr>
            <a:spLocks noGrp="1"/>
          </p:cNvSpPr>
          <p:nvPr>
            <p:ph type="body" sz="quarter" idx="10"/>
          </p:nvPr>
        </p:nvSpPr>
        <p:spPr>
          <a:xfrm>
            <a:off x="276683" y="987071"/>
            <a:ext cx="11669894" cy="2899255"/>
          </a:xfrm>
        </p:spPr>
        <p:txBody>
          <a:bodyPr/>
          <a:lstStyle/>
          <a:p>
            <a:endParaRPr lang="en-US" sz="2000" dirty="0">
              <a:solidFill>
                <a:schemeClr val="tx1"/>
              </a:solidFill>
              <a:latin typeface="+mn-lt"/>
            </a:endParaRPr>
          </a:p>
          <a:p>
            <a:endParaRPr lang="en-US" sz="3600" dirty="0">
              <a:solidFill>
                <a:schemeClr val="tx2"/>
              </a:solidFill>
            </a:endParaRPr>
          </a:p>
          <a:p>
            <a:endParaRPr lang="en-US" sz="3600" dirty="0">
              <a:solidFill>
                <a:schemeClr val="tx2"/>
              </a:solidFill>
            </a:endParaRPr>
          </a:p>
          <a:p>
            <a:endParaRPr lang="en-US" sz="3600" dirty="0">
              <a:solidFill>
                <a:schemeClr val="tx2"/>
              </a:solidFill>
            </a:endParaRPr>
          </a:p>
          <a:p>
            <a:endParaRPr lang="en-US" sz="3600" dirty="0">
              <a:solidFill>
                <a:schemeClr val="tx2"/>
              </a:solidFill>
            </a:endParaRPr>
          </a:p>
        </p:txBody>
      </p:sp>
      <p:pic>
        <p:nvPicPr>
          <p:cNvPr id="4" name="Picture 3"/>
          <p:cNvPicPr>
            <a:picLocks noChangeAspect="1"/>
          </p:cNvPicPr>
          <p:nvPr/>
        </p:nvPicPr>
        <p:blipFill>
          <a:blip r:embed="rId3"/>
          <a:stretch>
            <a:fillRect/>
          </a:stretch>
        </p:blipFill>
        <p:spPr>
          <a:xfrm>
            <a:off x="529614" y="1785675"/>
            <a:ext cx="8915400" cy="2790825"/>
          </a:xfrm>
          <a:prstGeom prst="rect">
            <a:avLst/>
          </a:prstGeom>
        </p:spPr>
      </p:pic>
    </p:spTree>
    <p:extLst>
      <p:ext uri="{BB962C8B-B14F-4D97-AF65-F5344CB8AC3E}">
        <p14:creationId xmlns:p14="http://schemas.microsoft.com/office/powerpoint/2010/main" val="3705385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Local averaging vs. bins</a:t>
            </a:r>
          </a:p>
        </p:txBody>
      </p:sp>
      <p:sp>
        <p:nvSpPr>
          <p:cNvPr id="3" name="Text Placeholder 2"/>
          <p:cNvSpPr>
            <a:spLocks noGrp="1"/>
          </p:cNvSpPr>
          <p:nvPr>
            <p:ph type="body" sz="quarter" idx="10"/>
          </p:nvPr>
        </p:nvSpPr>
        <p:spPr>
          <a:xfrm>
            <a:off x="276683" y="987071"/>
            <a:ext cx="11669894" cy="2899255"/>
          </a:xfrm>
        </p:spPr>
        <p:txBody>
          <a:bodyPr/>
          <a:lstStyle/>
          <a:p>
            <a:endParaRPr lang="en-US" sz="2000" dirty="0">
              <a:solidFill>
                <a:schemeClr val="tx1"/>
              </a:solidFill>
              <a:latin typeface="+mn-lt"/>
            </a:endParaRPr>
          </a:p>
          <a:p>
            <a:endParaRPr lang="en-US" sz="3600" dirty="0">
              <a:solidFill>
                <a:schemeClr val="tx2"/>
              </a:solidFill>
            </a:endParaRPr>
          </a:p>
          <a:p>
            <a:endParaRPr lang="en-US" sz="3600" dirty="0">
              <a:solidFill>
                <a:schemeClr val="tx2"/>
              </a:solidFill>
            </a:endParaRPr>
          </a:p>
          <a:p>
            <a:endParaRPr lang="en-US" sz="3600" dirty="0">
              <a:solidFill>
                <a:schemeClr val="tx2"/>
              </a:solidFill>
            </a:endParaRPr>
          </a:p>
          <a:p>
            <a:endParaRPr lang="en-US" sz="3600" dirty="0">
              <a:solidFill>
                <a:schemeClr val="tx2"/>
              </a:solidFill>
            </a:endParaRPr>
          </a:p>
        </p:txBody>
      </p:sp>
      <p:pic>
        <p:nvPicPr>
          <p:cNvPr id="5" name="Picture 4"/>
          <p:cNvPicPr>
            <a:picLocks noChangeAspect="1"/>
          </p:cNvPicPr>
          <p:nvPr/>
        </p:nvPicPr>
        <p:blipFill>
          <a:blip r:embed="rId3"/>
          <a:stretch>
            <a:fillRect/>
          </a:stretch>
        </p:blipFill>
        <p:spPr>
          <a:xfrm>
            <a:off x="2006355" y="1352920"/>
            <a:ext cx="8210550" cy="5600700"/>
          </a:xfrm>
          <a:prstGeom prst="rect">
            <a:avLst/>
          </a:prstGeom>
        </p:spPr>
      </p:pic>
    </p:spTree>
    <p:extLst>
      <p:ext uri="{BB962C8B-B14F-4D97-AF65-F5344CB8AC3E}">
        <p14:creationId xmlns:p14="http://schemas.microsoft.com/office/powerpoint/2010/main" val="39765704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Estimating equations</a:t>
            </a:r>
          </a:p>
        </p:txBody>
      </p:sp>
      <mc:AlternateContent xmlns:mc="http://schemas.openxmlformats.org/markup-compatibility/2006" xmlns:a14="http://schemas.microsoft.com/office/drawing/2010/main">
        <mc:Choice Requires="a14">
          <p:sp>
            <p:nvSpPr>
              <p:cNvPr id="3" name="Text Placeholder 2"/>
              <p:cNvSpPr>
                <a:spLocks noGrp="1"/>
              </p:cNvSpPr>
              <p:nvPr>
                <p:ph type="body" sz="quarter" idx="10"/>
              </p:nvPr>
            </p:nvSpPr>
            <p:spPr>
              <a:xfrm>
                <a:off x="276683" y="987071"/>
                <a:ext cx="11669894" cy="5115246"/>
              </a:xfrm>
            </p:spPr>
            <p:txBody>
              <a:bodyPr/>
              <a:lstStyle/>
              <a:p>
                <a:endParaRPr lang="en-US" sz="2000" dirty="0">
                  <a:solidFill>
                    <a:schemeClr val="tx1"/>
                  </a:solidFill>
                  <a:latin typeface="+mn-lt"/>
                </a:endParaRPr>
              </a:p>
              <a:p>
                <a:endParaRPr lang="en-US" sz="3600" dirty="0">
                  <a:solidFill>
                    <a:schemeClr val="tx2"/>
                  </a:solidFill>
                </a:endParaRPr>
              </a:p>
              <a:p>
                <a:pPr/>
                <a14:m>
                  <m:oMathPara xmlns:m="http://schemas.openxmlformats.org/officeDocument/2006/math">
                    <m:oMathParaPr>
                      <m:jc m:val="left"/>
                    </m:oMathParaPr>
                    <m:oMath xmlns:m="http://schemas.openxmlformats.org/officeDocument/2006/math">
                      <m:r>
                        <a:rPr lang="en-US" sz="3600" b="0" i="1" smtClean="0">
                          <a:solidFill>
                            <a:schemeClr val="tx1"/>
                          </a:solidFill>
                          <a:latin typeface="Cambria Math" panose="02040503050406030204" pitchFamily="18" charset="0"/>
                        </a:rPr>
                        <m:t>𝑌</m:t>
                      </m:r>
                      <m:r>
                        <a:rPr lang="en-US" sz="3600" b="0" i="1" smtClean="0">
                          <a:solidFill>
                            <a:schemeClr val="tx1"/>
                          </a:solidFill>
                          <a:latin typeface="Cambria Math" panose="02040503050406030204" pitchFamily="18" charset="0"/>
                        </a:rPr>
                        <m:t>=</m:t>
                      </m:r>
                      <m:r>
                        <a:rPr lang="en-US" sz="3600" b="0" i="1" smtClean="0">
                          <a:solidFill>
                            <a:schemeClr val="tx1"/>
                          </a:solidFill>
                          <a:latin typeface="Cambria Math" panose="02040503050406030204" pitchFamily="18" charset="0"/>
                        </a:rPr>
                        <m:t>𝑓</m:t>
                      </m:r>
                      <m:d>
                        <m:dPr>
                          <m:ctrlPr>
                            <a:rPr lang="en-US" sz="3600" b="0" i="1" smtClean="0">
                              <a:solidFill>
                                <a:schemeClr val="tx1"/>
                              </a:solidFill>
                              <a:latin typeface="Cambria Math" panose="02040503050406030204" pitchFamily="18" charset="0"/>
                            </a:rPr>
                          </m:ctrlPr>
                        </m:dPr>
                        <m:e>
                          <m:r>
                            <a:rPr lang="en-US" sz="3600" b="0" i="1" smtClean="0">
                              <a:solidFill>
                                <a:schemeClr val="tx1"/>
                              </a:solidFill>
                              <a:latin typeface="Cambria Math" panose="02040503050406030204" pitchFamily="18" charset="0"/>
                            </a:rPr>
                            <m:t>𝑋</m:t>
                          </m:r>
                        </m:e>
                      </m:d>
                      <m:r>
                        <a:rPr lang="en-US" sz="3600" b="0" i="1" smtClean="0">
                          <a:solidFill>
                            <a:schemeClr val="tx1"/>
                          </a:solidFill>
                          <a:latin typeface="Cambria Math" panose="02040503050406030204" pitchFamily="18" charset="0"/>
                        </a:rPr>
                        <m:t>+</m:t>
                      </m:r>
                      <m:r>
                        <a:rPr lang="en-US" sz="3600" b="0" i="1" smtClean="0">
                          <a:solidFill>
                            <a:schemeClr val="tx1"/>
                          </a:solidFill>
                          <a:latin typeface="Cambria Math" panose="02040503050406030204" pitchFamily="18" charset="0"/>
                        </a:rPr>
                        <m:t>𝜖</m:t>
                      </m:r>
                    </m:oMath>
                  </m:oMathPara>
                </a14:m>
                <a:endParaRPr lang="en-US" sz="3600" dirty="0">
                  <a:solidFill>
                    <a:schemeClr val="tx1"/>
                  </a:solidFill>
                </a:endParaRPr>
              </a:p>
              <a:p>
                <a:endParaRPr lang="en-US" sz="3600" dirty="0">
                  <a:solidFill>
                    <a:schemeClr val="tx1"/>
                  </a:solidFill>
                </a:endParaRPr>
              </a:p>
              <a:p>
                <a:pPr/>
                <a14:m>
                  <m:oMathPara xmlns:m="http://schemas.openxmlformats.org/officeDocument/2006/math">
                    <m:oMathParaPr>
                      <m:jc m:val="left"/>
                    </m:oMathParaPr>
                    <m:oMath xmlns:m="http://schemas.openxmlformats.org/officeDocument/2006/math">
                      <m:sSub>
                        <m:sSubPr>
                          <m:ctrlPr>
                            <a:rPr lang="en-US" sz="3600" b="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𝑦</m:t>
                          </m:r>
                        </m:e>
                        <m:sub>
                          <m:r>
                            <a:rPr lang="en-US" sz="3600" b="0" i="1" smtClean="0">
                              <a:solidFill>
                                <a:schemeClr val="tx1"/>
                              </a:solidFill>
                              <a:latin typeface="Cambria Math" panose="02040503050406030204" pitchFamily="18" charset="0"/>
                            </a:rPr>
                            <m:t>𝑖</m:t>
                          </m:r>
                        </m:sub>
                      </m:sSub>
                      <m:r>
                        <a:rPr lang="en-US" sz="3600" b="0" i="1" smtClean="0">
                          <a:solidFill>
                            <a:schemeClr val="tx1"/>
                          </a:solidFill>
                          <a:latin typeface="Cambria Math" panose="02040503050406030204" pitchFamily="18" charset="0"/>
                        </a:rPr>
                        <m:t>=</m:t>
                      </m:r>
                      <m:r>
                        <a:rPr lang="en-US" sz="3600" b="0" i="1" smtClean="0">
                          <a:solidFill>
                            <a:schemeClr val="tx1"/>
                          </a:solidFill>
                          <a:latin typeface="Cambria Math" panose="02040503050406030204" pitchFamily="18" charset="0"/>
                        </a:rPr>
                        <m:t>𝑓</m:t>
                      </m:r>
                      <m:r>
                        <a:rPr lang="en-US" sz="3600" b="0" i="1" smtClean="0">
                          <a:solidFill>
                            <a:schemeClr val="tx1"/>
                          </a:solidFill>
                          <a:latin typeface="Cambria Math" panose="02040503050406030204" pitchFamily="18" charset="0"/>
                        </a:rPr>
                        <m:t>(</m:t>
                      </m:r>
                      <m:sSub>
                        <m:sSubPr>
                          <m:ctrlPr>
                            <a:rPr lang="en-US" sz="3600" b="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𝑥</m:t>
                          </m:r>
                        </m:e>
                        <m:sub>
                          <m:r>
                            <a:rPr lang="en-US" sz="3600" b="0" i="1" smtClean="0">
                              <a:solidFill>
                                <a:schemeClr val="tx1"/>
                              </a:solidFill>
                              <a:latin typeface="Cambria Math" panose="02040503050406030204" pitchFamily="18" charset="0"/>
                            </a:rPr>
                            <m:t>𝑖</m:t>
                          </m:r>
                        </m:sub>
                      </m:sSub>
                      <m:r>
                        <a:rPr lang="en-US" sz="3600" b="0" i="1" smtClean="0">
                          <a:solidFill>
                            <a:schemeClr val="tx1"/>
                          </a:solidFill>
                          <a:latin typeface="Cambria Math" panose="02040503050406030204" pitchFamily="18" charset="0"/>
                        </a:rPr>
                        <m:t>)+</m:t>
                      </m:r>
                      <m:sSub>
                        <m:sSubPr>
                          <m:ctrlPr>
                            <a:rPr lang="en-US" sz="3600" b="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𝜖</m:t>
                          </m:r>
                        </m:e>
                        <m:sub>
                          <m:r>
                            <a:rPr lang="en-US" sz="3600" b="0" i="1" smtClean="0">
                              <a:solidFill>
                                <a:schemeClr val="tx1"/>
                              </a:solidFill>
                              <a:latin typeface="Cambria Math" panose="02040503050406030204" pitchFamily="18" charset="0"/>
                            </a:rPr>
                            <m:t>𝑖</m:t>
                          </m:r>
                        </m:sub>
                      </m:sSub>
                    </m:oMath>
                  </m:oMathPara>
                </a14:m>
                <a:endParaRPr lang="en-US" sz="3600" dirty="0">
                  <a:solidFill>
                    <a:schemeClr val="tx1"/>
                  </a:solidFill>
                </a:endParaRPr>
              </a:p>
              <a:p>
                <a:endParaRPr lang="en-US" sz="3600" i="1" dirty="0">
                  <a:solidFill>
                    <a:schemeClr val="tx1"/>
                  </a:solidFill>
                </a:endParaRPr>
              </a:p>
              <a:p>
                <a:r>
                  <a:rPr lang="en-US" sz="3600" dirty="0">
                    <a:solidFill>
                      <a:schemeClr val="tx1"/>
                    </a:solidFill>
                  </a:rPr>
                  <a:t>Where </a:t>
                </a:r>
                <a14:m>
                  <m:oMath xmlns:m="http://schemas.openxmlformats.org/officeDocument/2006/math">
                    <m:sSub>
                      <m:sSubPr>
                        <m:ctrlPr>
                          <a:rPr lang="en-US" sz="3600" i="1">
                            <a:solidFill>
                              <a:schemeClr val="tx1"/>
                            </a:solidFill>
                            <a:latin typeface="Cambria Math" panose="02040503050406030204" pitchFamily="18" charset="0"/>
                          </a:rPr>
                        </m:ctrlPr>
                      </m:sSubPr>
                      <m:e>
                        <m:r>
                          <a:rPr lang="en-US" sz="3600" i="1">
                            <a:solidFill>
                              <a:schemeClr val="tx1"/>
                            </a:solidFill>
                            <a:latin typeface="Cambria Math" panose="02040503050406030204" pitchFamily="18" charset="0"/>
                          </a:rPr>
                          <m:t>𝜖</m:t>
                        </m:r>
                      </m:e>
                      <m:sub>
                        <m:r>
                          <a:rPr lang="en-US" sz="3600" i="1">
                            <a:solidFill>
                              <a:schemeClr val="tx1"/>
                            </a:solidFill>
                            <a:latin typeface="Cambria Math" panose="02040503050406030204" pitchFamily="18" charset="0"/>
                          </a:rPr>
                          <m:t>𝑖</m:t>
                        </m:r>
                      </m:sub>
                    </m:sSub>
                  </m:oMath>
                </a14:m>
                <a:r>
                  <a:rPr lang="en-US" sz="3600" dirty="0">
                    <a:solidFill>
                      <a:schemeClr val="tx1"/>
                    </a:solidFill>
                  </a:rPr>
                  <a:t> is call the error term. </a:t>
                </a:r>
              </a:p>
              <a:p>
                <a:endParaRPr lang="en-US" sz="3600" dirty="0">
                  <a:solidFill>
                    <a:schemeClr val="tx2"/>
                  </a:solidFill>
                </a:endParaRPr>
              </a:p>
              <a:p>
                <a:endParaRPr lang="en-US" sz="3600" dirty="0">
                  <a:solidFill>
                    <a:schemeClr val="tx2"/>
                  </a:solidFill>
                </a:endParaRPr>
              </a:p>
            </p:txBody>
          </p:sp>
        </mc:Choice>
        <mc:Fallback xmlns="">
          <p:sp>
            <p:nvSpPr>
              <p:cNvPr id="3" name="Text Placeholder 2"/>
              <p:cNvSpPr>
                <a:spLocks noGrp="1" noRot="1" noChangeAspect="1" noMove="1" noResize="1" noEditPoints="1" noAdjustHandles="1" noChangeArrowheads="1" noChangeShapeType="1" noTextEdit="1"/>
              </p:cNvSpPr>
              <p:nvPr>
                <p:ph type="body" sz="quarter" idx="10"/>
              </p:nvPr>
            </p:nvSpPr>
            <p:spPr>
              <a:xfrm>
                <a:off x="276683" y="987071"/>
                <a:ext cx="11669894" cy="5115246"/>
              </a:xfrm>
              <a:blipFill rotWithShape="0">
                <a:blip r:embed="rId3"/>
                <a:stretch>
                  <a:fillRect l="-1097"/>
                </a:stretch>
              </a:blipFill>
            </p:spPr>
            <p:txBody>
              <a:bodyPr/>
              <a:lstStyle/>
              <a:p>
                <a:r>
                  <a:rPr lang="en-US">
                    <a:noFill/>
                  </a:rPr>
                  <a:t> </a:t>
                </a:r>
              </a:p>
            </p:txBody>
          </p:sp>
        </mc:Fallback>
      </mc:AlternateContent>
    </p:spTree>
    <p:extLst>
      <p:ext uri="{BB962C8B-B14F-4D97-AF65-F5344CB8AC3E}">
        <p14:creationId xmlns:p14="http://schemas.microsoft.com/office/powerpoint/2010/main" val="3583276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Kernels</a:t>
            </a:r>
          </a:p>
        </p:txBody>
      </p:sp>
      <p:sp>
        <p:nvSpPr>
          <p:cNvPr id="3" name="Text Placeholder 2"/>
          <p:cNvSpPr>
            <a:spLocks noGrp="1"/>
          </p:cNvSpPr>
          <p:nvPr>
            <p:ph type="body" sz="quarter" idx="10"/>
          </p:nvPr>
        </p:nvSpPr>
        <p:spPr>
          <a:xfrm>
            <a:off x="276683" y="987071"/>
            <a:ext cx="11669894" cy="2899255"/>
          </a:xfrm>
        </p:spPr>
        <p:txBody>
          <a:bodyPr/>
          <a:lstStyle/>
          <a:p>
            <a:endParaRPr lang="en-US" sz="2000" dirty="0">
              <a:solidFill>
                <a:schemeClr val="tx1"/>
              </a:solidFill>
              <a:latin typeface="+mn-lt"/>
            </a:endParaRPr>
          </a:p>
          <a:p>
            <a:endParaRPr lang="en-US" sz="3600" dirty="0">
              <a:solidFill>
                <a:schemeClr val="tx2"/>
              </a:solidFill>
            </a:endParaRPr>
          </a:p>
          <a:p>
            <a:endParaRPr lang="en-US" sz="3600" dirty="0">
              <a:solidFill>
                <a:schemeClr val="tx2"/>
              </a:solidFill>
            </a:endParaRPr>
          </a:p>
          <a:p>
            <a:endParaRPr lang="en-US" sz="3600" dirty="0">
              <a:solidFill>
                <a:schemeClr val="tx2"/>
              </a:solidFill>
            </a:endParaRPr>
          </a:p>
          <a:p>
            <a:endParaRPr lang="en-US" sz="3600" dirty="0">
              <a:solidFill>
                <a:schemeClr val="tx2"/>
              </a:solidFill>
            </a:endParaRPr>
          </a:p>
        </p:txBody>
      </p:sp>
      <p:pic>
        <p:nvPicPr>
          <p:cNvPr id="4" name="Picture 3"/>
          <p:cNvPicPr>
            <a:picLocks noChangeAspect="1"/>
          </p:cNvPicPr>
          <p:nvPr/>
        </p:nvPicPr>
        <p:blipFill>
          <a:blip r:embed="rId3"/>
          <a:stretch>
            <a:fillRect/>
          </a:stretch>
        </p:blipFill>
        <p:spPr>
          <a:xfrm>
            <a:off x="4548146" y="1214472"/>
            <a:ext cx="6927524" cy="5159340"/>
          </a:xfrm>
          <a:prstGeom prst="rect">
            <a:avLst/>
          </a:prstGeom>
        </p:spPr>
      </p:pic>
      <p:sp>
        <p:nvSpPr>
          <p:cNvPr id="6" name="TextBox 5"/>
          <p:cNvSpPr txBox="1"/>
          <p:nvPr/>
        </p:nvSpPr>
        <p:spPr>
          <a:xfrm>
            <a:off x="274320" y="2016368"/>
            <a:ext cx="3643475" cy="3108543"/>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A method of assigning higher weight to the points closer to the target point I am trying to fit. </a:t>
            </a:r>
          </a:p>
          <a:p>
            <a:pPr>
              <a:lnSpc>
                <a:spcPct val="90000"/>
              </a:lnSpc>
              <a:spcAft>
                <a:spcPts val="600"/>
              </a:spcAft>
            </a:pPr>
            <a:endParaRPr lang="en-US" sz="2400" dirty="0">
              <a:gradFill>
                <a:gsLst>
                  <a:gs pos="2917">
                    <a:schemeClr val="tx1"/>
                  </a:gs>
                  <a:gs pos="30000">
                    <a:schemeClr val="tx1"/>
                  </a:gs>
                </a:gsLst>
                <a:lin ang="5400000" scaled="0"/>
              </a:gradFill>
            </a:endParaRPr>
          </a:p>
          <a:p>
            <a:pPr>
              <a:lnSpc>
                <a:spcPct val="90000"/>
              </a:lnSpc>
              <a:spcAft>
                <a:spcPts val="600"/>
              </a:spcAft>
            </a:pPr>
            <a:r>
              <a:rPr lang="en-US" sz="2400" dirty="0">
                <a:gradFill>
                  <a:gsLst>
                    <a:gs pos="2917">
                      <a:schemeClr val="tx1"/>
                    </a:gs>
                    <a:gs pos="30000">
                      <a:schemeClr val="tx1"/>
                    </a:gs>
                  </a:gsLst>
                  <a:lin ang="5400000" scaled="0"/>
                </a:gradFill>
              </a:rPr>
              <a:t>Choice of kernel usually does not matter much.</a:t>
            </a:r>
          </a:p>
        </p:txBody>
      </p:sp>
    </p:spTree>
    <p:extLst>
      <p:ext uri="{BB962C8B-B14F-4D97-AF65-F5344CB8AC3E}">
        <p14:creationId xmlns:p14="http://schemas.microsoft.com/office/powerpoint/2010/main" val="3318064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Bandwidths</a:t>
            </a:r>
          </a:p>
        </p:txBody>
      </p:sp>
      <p:sp>
        <p:nvSpPr>
          <p:cNvPr id="3" name="Text Placeholder 2"/>
          <p:cNvSpPr>
            <a:spLocks noGrp="1"/>
          </p:cNvSpPr>
          <p:nvPr>
            <p:ph type="body" sz="quarter" idx="10"/>
          </p:nvPr>
        </p:nvSpPr>
        <p:spPr>
          <a:xfrm>
            <a:off x="276683" y="987071"/>
            <a:ext cx="11669894" cy="2899255"/>
          </a:xfrm>
        </p:spPr>
        <p:txBody>
          <a:bodyPr/>
          <a:lstStyle/>
          <a:p>
            <a:endParaRPr lang="en-US" sz="2000" dirty="0">
              <a:solidFill>
                <a:schemeClr val="tx1"/>
              </a:solidFill>
              <a:latin typeface="+mn-lt"/>
            </a:endParaRPr>
          </a:p>
          <a:p>
            <a:endParaRPr lang="en-US" sz="3600" dirty="0">
              <a:solidFill>
                <a:schemeClr val="tx2"/>
              </a:solidFill>
            </a:endParaRPr>
          </a:p>
          <a:p>
            <a:endParaRPr lang="en-US" sz="3600" dirty="0">
              <a:solidFill>
                <a:schemeClr val="tx2"/>
              </a:solidFill>
            </a:endParaRPr>
          </a:p>
          <a:p>
            <a:endParaRPr lang="en-US" sz="3600" dirty="0">
              <a:solidFill>
                <a:schemeClr val="tx2"/>
              </a:solidFill>
            </a:endParaRPr>
          </a:p>
          <a:p>
            <a:endParaRPr lang="en-US" sz="3600" dirty="0">
              <a:solidFill>
                <a:schemeClr val="tx2"/>
              </a:solidFill>
            </a:endParaRPr>
          </a:p>
        </p:txBody>
      </p:sp>
      <p:sp>
        <p:nvSpPr>
          <p:cNvPr id="6" name="TextBox 5"/>
          <p:cNvSpPr txBox="1"/>
          <p:nvPr/>
        </p:nvSpPr>
        <p:spPr>
          <a:xfrm>
            <a:off x="274320" y="1424514"/>
            <a:ext cx="10288172" cy="3416320"/>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Bandwidths tell us how wide to make our kernel (window)</a:t>
            </a:r>
          </a:p>
          <a:p>
            <a:pPr>
              <a:lnSpc>
                <a:spcPct val="90000"/>
              </a:lnSpc>
              <a:spcAft>
                <a:spcPts val="600"/>
              </a:spcAft>
            </a:pPr>
            <a:endParaRPr lang="en-US" sz="2400" dirty="0">
              <a:gradFill>
                <a:gsLst>
                  <a:gs pos="2917">
                    <a:schemeClr val="tx1"/>
                  </a:gs>
                  <a:gs pos="30000">
                    <a:schemeClr val="tx1"/>
                  </a:gs>
                </a:gsLst>
                <a:lin ang="5400000" scaled="0"/>
              </a:gradFill>
            </a:endParaRPr>
          </a:p>
          <a:p>
            <a:pPr>
              <a:lnSpc>
                <a:spcPct val="90000"/>
              </a:lnSpc>
              <a:spcAft>
                <a:spcPts val="600"/>
              </a:spcAft>
            </a:pPr>
            <a:r>
              <a:rPr lang="en-US" sz="2400" dirty="0">
                <a:gradFill>
                  <a:gsLst>
                    <a:gs pos="2917">
                      <a:schemeClr val="tx1"/>
                    </a:gs>
                    <a:gs pos="30000">
                      <a:schemeClr val="tx1"/>
                    </a:gs>
                  </a:gsLst>
                  <a:lin ang="5400000" scaled="0"/>
                </a:gradFill>
              </a:rPr>
              <a:t>Larger bandwidths </a:t>
            </a:r>
            <a:r>
              <a:rPr lang="en-US" sz="2400" dirty="0">
                <a:gradFill>
                  <a:gsLst>
                    <a:gs pos="2917">
                      <a:schemeClr val="tx1"/>
                    </a:gs>
                    <a:gs pos="30000">
                      <a:schemeClr val="tx1"/>
                    </a:gs>
                  </a:gsLst>
                  <a:lin ang="5400000" scaled="0"/>
                </a:gradFill>
                <a:sym typeface="Wingdings" panose="05000000000000000000" pitchFamily="2" charset="2"/>
              </a:rPr>
              <a:t> smoother functions because there is more data used to make the averages</a:t>
            </a:r>
          </a:p>
          <a:p>
            <a:pPr>
              <a:lnSpc>
                <a:spcPct val="90000"/>
              </a:lnSpc>
              <a:spcAft>
                <a:spcPts val="600"/>
              </a:spcAft>
            </a:pPr>
            <a:endParaRPr lang="en-US" sz="2400" dirty="0">
              <a:gradFill>
                <a:gsLst>
                  <a:gs pos="2917">
                    <a:schemeClr val="tx1"/>
                  </a:gs>
                  <a:gs pos="30000">
                    <a:schemeClr val="tx1"/>
                  </a:gs>
                </a:gsLst>
                <a:lin ang="5400000" scaled="0"/>
              </a:gradFill>
              <a:sym typeface="Wingdings" panose="05000000000000000000" pitchFamily="2" charset="2"/>
            </a:endParaRPr>
          </a:p>
          <a:p>
            <a:pPr>
              <a:lnSpc>
                <a:spcPct val="90000"/>
              </a:lnSpc>
              <a:spcAft>
                <a:spcPts val="600"/>
              </a:spcAft>
            </a:pPr>
            <a:r>
              <a:rPr lang="en-US" sz="2400" dirty="0">
                <a:gradFill>
                  <a:gsLst>
                    <a:gs pos="2917">
                      <a:schemeClr val="tx1"/>
                    </a:gs>
                    <a:gs pos="30000">
                      <a:schemeClr val="tx1"/>
                    </a:gs>
                  </a:gsLst>
                  <a:lin ang="5400000" scaled="0"/>
                </a:gradFill>
                <a:sym typeface="Wingdings" panose="05000000000000000000" pitchFamily="2" charset="2"/>
              </a:rPr>
              <a:t>Bandwidth is sometimes called the smoothing parameter.</a:t>
            </a:r>
          </a:p>
          <a:p>
            <a:pPr>
              <a:lnSpc>
                <a:spcPct val="90000"/>
              </a:lnSpc>
              <a:spcAft>
                <a:spcPts val="600"/>
              </a:spcAft>
            </a:pPr>
            <a:endParaRPr lang="en-US" sz="2400" dirty="0">
              <a:gradFill>
                <a:gsLst>
                  <a:gs pos="2917">
                    <a:schemeClr val="tx1"/>
                  </a:gs>
                  <a:gs pos="30000">
                    <a:schemeClr val="tx1"/>
                  </a:gs>
                </a:gsLst>
                <a:lin ang="5400000" scaled="0"/>
              </a:gradFill>
              <a:sym typeface="Wingdings" panose="05000000000000000000" pitchFamily="2" charset="2"/>
            </a:endParaRPr>
          </a:p>
          <a:p>
            <a:pPr>
              <a:lnSpc>
                <a:spcPct val="90000"/>
              </a:lnSpc>
              <a:spcAft>
                <a:spcPts val="600"/>
              </a:spcAft>
            </a:pPr>
            <a:r>
              <a:rPr lang="en-US" sz="2400" dirty="0">
                <a:gradFill>
                  <a:gsLst>
                    <a:gs pos="2917">
                      <a:schemeClr val="tx1"/>
                    </a:gs>
                    <a:gs pos="30000">
                      <a:schemeClr val="tx1"/>
                    </a:gs>
                  </a:gsLst>
                  <a:lin ang="5400000" scaled="0"/>
                </a:gradFill>
                <a:sym typeface="Wingdings" panose="05000000000000000000" pitchFamily="2" charset="2"/>
              </a:rPr>
              <a:t>Bandwidths matter!</a:t>
            </a: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727896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K-nearest neighbors</a:t>
            </a:r>
          </a:p>
        </p:txBody>
      </p:sp>
      <p:sp>
        <p:nvSpPr>
          <p:cNvPr id="3" name="TextBox 2"/>
          <p:cNvSpPr txBox="1"/>
          <p:nvPr/>
        </p:nvSpPr>
        <p:spPr>
          <a:xfrm>
            <a:off x="398585" y="1711569"/>
            <a:ext cx="10433538" cy="4413516"/>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An alternative to bandwidths is instead of specifying a fixed window, we can say “use the nearest K nearest neighbors”</a:t>
            </a:r>
          </a:p>
          <a:p>
            <a:pPr>
              <a:lnSpc>
                <a:spcPct val="90000"/>
              </a:lnSpc>
              <a:spcAft>
                <a:spcPts val="600"/>
              </a:spcAft>
            </a:pPr>
            <a:endParaRPr lang="en-US" sz="2400" dirty="0">
              <a:gradFill>
                <a:gsLst>
                  <a:gs pos="2917">
                    <a:schemeClr val="tx1"/>
                  </a:gs>
                  <a:gs pos="30000">
                    <a:schemeClr val="tx1"/>
                  </a:gs>
                </a:gsLst>
                <a:lin ang="5400000" scaled="0"/>
              </a:gradFill>
            </a:endParaRPr>
          </a:p>
          <a:p>
            <a:pPr>
              <a:lnSpc>
                <a:spcPct val="90000"/>
              </a:lnSpc>
              <a:spcAft>
                <a:spcPts val="600"/>
              </a:spcAft>
            </a:pPr>
            <a:r>
              <a:rPr lang="en-US" sz="2400" dirty="0">
                <a:gradFill>
                  <a:gsLst>
                    <a:gs pos="2917">
                      <a:schemeClr val="tx1"/>
                    </a:gs>
                    <a:gs pos="30000">
                      <a:schemeClr val="tx1"/>
                    </a:gs>
                  </a:gsLst>
                  <a:lin ang="5400000" scaled="0"/>
                </a:gradFill>
              </a:rPr>
              <a:t>This ensures each bin has the same amount of data and can be a useful tool</a:t>
            </a:r>
          </a:p>
          <a:p>
            <a:pPr>
              <a:lnSpc>
                <a:spcPct val="90000"/>
              </a:lnSpc>
              <a:spcAft>
                <a:spcPts val="600"/>
              </a:spcAft>
            </a:pPr>
            <a:endParaRPr lang="en-US" sz="2400" dirty="0">
              <a:gradFill>
                <a:gsLst>
                  <a:gs pos="2917">
                    <a:schemeClr val="tx1"/>
                  </a:gs>
                  <a:gs pos="30000">
                    <a:schemeClr val="tx1"/>
                  </a:gs>
                </a:gsLst>
                <a:lin ang="5400000" scaled="0"/>
              </a:gradFill>
            </a:endParaRPr>
          </a:p>
          <a:p>
            <a:pPr>
              <a:lnSpc>
                <a:spcPct val="90000"/>
              </a:lnSpc>
              <a:spcAft>
                <a:spcPts val="600"/>
              </a:spcAft>
            </a:pPr>
            <a:r>
              <a:rPr lang="en-US" sz="2400" dirty="0">
                <a:gradFill>
                  <a:gsLst>
                    <a:gs pos="2917">
                      <a:schemeClr val="tx1"/>
                    </a:gs>
                    <a:gs pos="30000">
                      <a:schemeClr val="tx1"/>
                    </a:gs>
                  </a:gsLst>
                  <a:lin ang="5400000" scaled="0"/>
                </a:gradFill>
              </a:rPr>
              <a:t>Functionally it will often be quite similar to using a bandwidth, except when there are “sparse data” issues (then K-NNN is preferred)</a:t>
            </a:r>
          </a:p>
          <a:p>
            <a:pPr>
              <a:lnSpc>
                <a:spcPct val="90000"/>
              </a:lnSpc>
              <a:spcAft>
                <a:spcPts val="600"/>
              </a:spcAft>
            </a:pPr>
            <a:endParaRPr lang="en-US" sz="2400" dirty="0">
              <a:gradFill>
                <a:gsLst>
                  <a:gs pos="2917">
                    <a:schemeClr val="tx1"/>
                  </a:gs>
                  <a:gs pos="30000">
                    <a:schemeClr val="tx1"/>
                  </a:gs>
                </a:gsLst>
                <a:lin ang="5400000" scaled="0"/>
              </a:gradFill>
            </a:endParaRPr>
          </a:p>
          <a:p>
            <a:pPr>
              <a:lnSpc>
                <a:spcPct val="90000"/>
              </a:lnSpc>
              <a:spcAft>
                <a:spcPts val="600"/>
              </a:spcAft>
            </a:pPr>
            <a:r>
              <a:rPr lang="en-US" sz="2400" dirty="0">
                <a:gradFill>
                  <a:gsLst>
                    <a:gs pos="2917">
                      <a:schemeClr val="tx1"/>
                    </a:gs>
                    <a:gs pos="30000">
                      <a:schemeClr val="tx1"/>
                    </a:gs>
                  </a:gsLst>
                  <a:lin ang="5400000" scaled="0"/>
                </a:gradFill>
              </a:rPr>
              <a:t>Often expressed as a fraction of data. E.g. NN=.1 says “each bin is 10% of data”</a:t>
            </a:r>
          </a:p>
        </p:txBody>
      </p:sp>
    </p:spTree>
    <p:extLst>
      <p:ext uri="{BB962C8B-B14F-4D97-AF65-F5344CB8AC3E}">
        <p14:creationId xmlns:p14="http://schemas.microsoft.com/office/powerpoint/2010/main" val="31076658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Local polynomial regression</a:t>
            </a:r>
          </a:p>
        </p:txBody>
      </p:sp>
      <p:sp>
        <p:nvSpPr>
          <p:cNvPr id="3" name="Text Placeholder 2"/>
          <p:cNvSpPr>
            <a:spLocks noGrp="1"/>
          </p:cNvSpPr>
          <p:nvPr>
            <p:ph type="body" sz="quarter" idx="10"/>
          </p:nvPr>
        </p:nvSpPr>
        <p:spPr>
          <a:xfrm>
            <a:off x="276683" y="987071"/>
            <a:ext cx="11669894" cy="2899255"/>
          </a:xfrm>
        </p:spPr>
        <p:txBody>
          <a:bodyPr/>
          <a:lstStyle/>
          <a:p>
            <a:endParaRPr lang="en-US" sz="2000" dirty="0">
              <a:solidFill>
                <a:schemeClr val="tx1"/>
              </a:solidFill>
              <a:latin typeface="+mn-lt"/>
            </a:endParaRPr>
          </a:p>
          <a:p>
            <a:endParaRPr lang="en-US" sz="3600" dirty="0">
              <a:solidFill>
                <a:schemeClr val="tx2"/>
              </a:solidFill>
            </a:endParaRPr>
          </a:p>
          <a:p>
            <a:endParaRPr lang="en-US" sz="3600" dirty="0">
              <a:solidFill>
                <a:schemeClr val="tx2"/>
              </a:solidFill>
            </a:endParaRPr>
          </a:p>
          <a:p>
            <a:endParaRPr lang="en-US" sz="3600" dirty="0">
              <a:solidFill>
                <a:schemeClr val="tx2"/>
              </a:solidFill>
            </a:endParaRPr>
          </a:p>
          <a:p>
            <a:endParaRPr lang="en-US" sz="3600" dirty="0">
              <a:solidFill>
                <a:schemeClr val="tx2"/>
              </a:solidFill>
            </a:endParaRPr>
          </a:p>
        </p:txBody>
      </p:sp>
      <p:sp>
        <p:nvSpPr>
          <p:cNvPr id="5" name="TextBox 4"/>
          <p:cNvSpPr txBox="1"/>
          <p:nvPr/>
        </p:nvSpPr>
        <p:spPr>
          <a:xfrm>
            <a:off x="480646" y="1606062"/>
            <a:ext cx="10105292" cy="3416320"/>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Thing of local averaging as fitting a constant for a given window of data</a:t>
            </a:r>
          </a:p>
          <a:p>
            <a:pPr>
              <a:lnSpc>
                <a:spcPct val="90000"/>
              </a:lnSpc>
              <a:spcAft>
                <a:spcPts val="600"/>
              </a:spcAft>
            </a:pPr>
            <a:endParaRPr lang="en-US" sz="2400" dirty="0">
              <a:gradFill>
                <a:gsLst>
                  <a:gs pos="2917">
                    <a:schemeClr val="tx1"/>
                  </a:gs>
                  <a:gs pos="30000">
                    <a:schemeClr val="tx1"/>
                  </a:gs>
                </a:gsLst>
                <a:lin ang="5400000" scaled="0"/>
              </a:gradFill>
            </a:endParaRPr>
          </a:p>
          <a:p>
            <a:pPr>
              <a:lnSpc>
                <a:spcPct val="90000"/>
              </a:lnSpc>
              <a:spcAft>
                <a:spcPts val="600"/>
              </a:spcAft>
            </a:pPr>
            <a:r>
              <a:rPr lang="en-US" sz="2400" dirty="0">
                <a:gradFill>
                  <a:gsLst>
                    <a:gs pos="2917">
                      <a:schemeClr val="tx1"/>
                    </a:gs>
                    <a:gs pos="30000">
                      <a:schemeClr val="tx1"/>
                    </a:gs>
                  </a:gsLst>
                  <a:lin ang="5400000" scaled="0"/>
                </a:gradFill>
              </a:rPr>
              <a:t>Instead of fitting a constant, we can fit a line (y=a*x + b) or a polynomial (y=a*x + b*x^2 + c), etc.</a:t>
            </a:r>
          </a:p>
          <a:p>
            <a:pPr>
              <a:lnSpc>
                <a:spcPct val="90000"/>
              </a:lnSpc>
              <a:spcAft>
                <a:spcPts val="600"/>
              </a:spcAft>
            </a:pPr>
            <a:endParaRPr lang="en-US" sz="2400" dirty="0">
              <a:gradFill>
                <a:gsLst>
                  <a:gs pos="2917">
                    <a:schemeClr val="tx1"/>
                  </a:gs>
                  <a:gs pos="30000">
                    <a:schemeClr val="tx1"/>
                  </a:gs>
                </a:gsLst>
                <a:lin ang="5400000" scaled="0"/>
              </a:gradFill>
            </a:endParaRPr>
          </a:p>
          <a:p>
            <a:pPr>
              <a:lnSpc>
                <a:spcPct val="90000"/>
              </a:lnSpc>
              <a:spcAft>
                <a:spcPts val="600"/>
              </a:spcAft>
            </a:pPr>
            <a:r>
              <a:rPr lang="en-US" sz="2400" dirty="0">
                <a:gradFill>
                  <a:gsLst>
                    <a:gs pos="2917">
                      <a:schemeClr val="tx1"/>
                    </a:gs>
                    <a:gs pos="30000">
                      <a:schemeClr val="tx1"/>
                    </a:gs>
                  </a:gsLst>
                  <a:lin ang="5400000" scaled="0"/>
                </a:gradFill>
              </a:rPr>
              <a:t>It is thus more general than local averaging, but very similar</a:t>
            </a:r>
          </a:p>
          <a:p>
            <a:pPr>
              <a:lnSpc>
                <a:spcPct val="90000"/>
              </a:lnSpc>
              <a:spcAft>
                <a:spcPts val="600"/>
              </a:spcAft>
            </a:pPr>
            <a:endParaRPr lang="en-US" sz="2400" dirty="0">
              <a:gradFill>
                <a:gsLst>
                  <a:gs pos="2917">
                    <a:schemeClr val="tx1"/>
                  </a:gs>
                  <a:gs pos="30000">
                    <a:schemeClr val="tx1"/>
                  </a:gs>
                </a:gsLst>
                <a:lin ang="5400000" scaled="0"/>
              </a:gradFill>
            </a:endParaRPr>
          </a:p>
          <a:p>
            <a:pPr>
              <a:lnSpc>
                <a:spcPct val="90000"/>
              </a:lnSpc>
              <a:spcAft>
                <a:spcPts val="600"/>
              </a:spcAft>
            </a:pP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569342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Some examples</a:t>
            </a:r>
          </a:p>
        </p:txBody>
      </p:sp>
      <p:pic>
        <p:nvPicPr>
          <p:cNvPr id="7" name="Picture 6"/>
          <p:cNvPicPr>
            <a:picLocks noChangeAspect="1"/>
          </p:cNvPicPr>
          <p:nvPr/>
        </p:nvPicPr>
        <p:blipFill>
          <a:blip r:embed="rId3"/>
          <a:stretch>
            <a:fillRect/>
          </a:stretch>
        </p:blipFill>
        <p:spPr>
          <a:xfrm>
            <a:off x="1685202" y="1302481"/>
            <a:ext cx="9067800" cy="5210175"/>
          </a:xfrm>
          <a:prstGeom prst="rect">
            <a:avLst/>
          </a:prstGeom>
        </p:spPr>
      </p:pic>
    </p:spTree>
    <p:extLst>
      <p:ext uri="{BB962C8B-B14F-4D97-AF65-F5344CB8AC3E}">
        <p14:creationId xmlns:p14="http://schemas.microsoft.com/office/powerpoint/2010/main" val="1441890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Some examples</a:t>
            </a:r>
          </a:p>
        </p:txBody>
      </p:sp>
      <p:pic>
        <p:nvPicPr>
          <p:cNvPr id="3" name="Picture 2"/>
          <p:cNvPicPr>
            <a:picLocks noChangeAspect="1"/>
          </p:cNvPicPr>
          <p:nvPr/>
        </p:nvPicPr>
        <p:blipFill>
          <a:blip r:embed="rId3"/>
          <a:stretch>
            <a:fillRect/>
          </a:stretch>
        </p:blipFill>
        <p:spPr>
          <a:xfrm>
            <a:off x="2063261" y="1518206"/>
            <a:ext cx="8085137" cy="4986391"/>
          </a:xfrm>
          <a:prstGeom prst="rect">
            <a:avLst/>
          </a:prstGeom>
        </p:spPr>
      </p:pic>
    </p:spTree>
    <p:extLst>
      <p:ext uri="{BB962C8B-B14F-4D97-AF65-F5344CB8AC3E}">
        <p14:creationId xmlns:p14="http://schemas.microsoft.com/office/powerpoint/2010/main" val="1411486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Local polynomial in R </a:t>
            </a:r>
            <a:r>
              <a:rPr lang="en-US" dirty="0" err="1">
                <a:latin typeface="Courier New" panose="02070309020205020404" pitchFamily="49" charset="0"/>
                <a:cs typeface="Courier New" panose="02070309020205020404" pitchFamily="49" charset="0"/>
              </a:rPr>
              <a:t>locfit</a:t>
            </a:r>
            <a:br>
              <a:rPr lang="en-US" dirty="0">
                <a:latin typeface="Courier New" panose="02070309020205020404" pitchFamily="49" charset="0"/>
                <a:cs typeface="Courier New" panose="02070309020205020404" pitchFamily="49" charset="0"/>
              </a:rPr>
            </a:br>
            <a:br>
              <a:rPr lang="en-US" dirty="0">
                <a:latin typeface="Courier New" panose="02070309020205020404" pitchFamily="49" charset="0"/>
                <a:cs typeface="Courier New" panose="02070309020205020404" pitchFamily="49" charset="0"/>
              </a:rPr>
            </a:br>
            <a:r>
              <a:rPr lang="en-US" sz="4000" dirty="0" err="1">
                <a:latin typeface="Courier New" panose="02070309020205020404" pitchFamily="49" charset="0"/>
                <a:cs typeface="Courier New" panose="02070309020205020404" pitchFamily="49" charset="0"/>
              </a:rPr>
              <a:t>install.packages</a:t>
            </a:r>
            <a:r>
              <a:rPr lang="en-US" sz="4000" dirty="0">
                <a:latin typeface="Courier New" panose="02070309020205020404" pitchFamily="49" charset="0"/>
                <a:cs typeface="Courier New" panose="02070309020205020404" pitchFamily="49" charset="0"/>
              </a:rPr>
              <a:t>(</a:t>
            </a:r>
            <a:r>
              <a:rPr lang="en-US" sz="4000" dirty="0" err="1">
                <a:latin typeface="Courier New" panose="02070309020205020404" pitchFamily="49" charset="0"/>
                <a:cs typeface="Courier New" panose="02070309020205020404" pitchFamily="49" charset="0"/>
              </a:rPr>
              <a:t>locfit</a:t>
            </a:r>
            <a:r>
              <a:rPr lang="en-US" sz="4000" dirty="0">
                <a:latin typeface="Courier New" panose="02070309020205020404" pitchFamily="49" charset="0"/>
                <a:cs typeface="Courier New" panose="02070309020205020404" pitchFamily="49" charset="0"/>
              </a:rPr>
              <a:t>)</a:t>
            </a:r>
            <a:br>
              <a:rPr lang="en-US" sz="4000" dirty="0">
                <a:latin typeface="Courier New" panose="02070309020205020404" pitchFamily="49" charset="0"/>
                <a:cs typeface="Courier New" panose="02070309020205020404" pitchFamily="49" charset="0"/>
              </a:rPr>
            </a:br>
            <a:r>
              <a:rPr lang="en-US" sz="4000" dirty="0">
                <a:latin typeface="Courier New" panose="02070309020205020404" pitchFamily="49" charset="0"/>
                <a:cs typeface="Courier New" panose="02070309020205020404" pitchFamily="49" charset="0"/>
              </a:rPr>
              <a:t>library(</a:t>
            </a:r>
            <a:r>
              <a:rPr lang="en-US" sz="4000" dirty="0" err="1">
                <a:latin typeface="Courier New" panose="02070309020205020404" pitchFamily="49" charset="0"/>
                <a:cs typeface="Courier New" panose="02070309020205020404" pitchFamily="49" charset="0"/>
              </a:rPr>
              <a:t>locfit</a:t>
            </a:r>
            <a:r>
              <a:rPr lang="en-US" sz="4000" dirty="0">
                <a:latin typeface="Courier New" panose="02070309020205020404" pitchFamily="49" charset="0"/>
                <a:cs typeface="Courier New" panose="02070309020205020404" pitchFamily="49" charset="0"/>
              </a:rPr>
              <a:t>)</a:t>
            </a:r>
            <a:br>
              <a:rPr lang="en-US" sz="4000" dirty="0">
                <a:latin typeface="Courier New" panose="02070309020205020404" pitchFamily="49" charset="0"/>
                <a:cs typeface="Courier New" panose="02070309020205020404" pitchFamily="49" charset="0"/>
              </a:rPr>
            </a:br>
            <a:br>
              <a:rPr lang="en-US" sz="4000" dirty="0">
                <a:latin typeface="Courier New" panose="02070309020205020404" pitchFamily="49" charset="0"/>
                <a:cs typeface="Courier New" panose="02070309020205020404" pitchFamily="49" charset="0"/>
              </a:rPr>
            </a:br>
            <a:r>
              <a:rPr lang="en-US" sz="2800" dirty="0">
                <a:latin typeface="+mn-lt"/>
                <a:cs typeface="Courier New" panose="02070309020205020404" pitchFamily="49" charset="0"/>
              </a:rPr>
              <a:t>Modeler needs to specify: bandwidth (or fraction of nearest neighbors), degree of the local polynomial</a:t>
            </a:r>
            <a:br>
              <a:rPr lang="en-US" sz="2800" dirty="0">
                <a:latin typeface="+mn-lt"/>
                <a:cs typeface="Courier New" panose="02070309020205020404" pitchFamily="49" charset="0"/>
              </a:rPr>
            </a:br>
            <a:br>
              <a:rPr lang="en-US" sz="2800" dirty="0">
                <a:latin typeface="+mn-lt"/>
                <a:cs typeface="Courier New" panose="02070309020205020404" pitchFamily="49" charset="0"/>
              </a:rPr>
            </a:br>
            <a:r>
              <a:rPr lang="en-US" sz="2800" dirty="0">
                <a:latin typeface="+mn-lt"/>
                <a:cs typeface="Courier New" panose="02070309020205020404" pitchFamily="49" charset="0"/>
              </a:rPr>
              <a:t>Contrast: in parametric regression, we had to write down a model</a:t>
            </a:r>
            <a:br>
              <a:rPr lang="en-US" sz="2800" dirty="0">
                <a:latin typeface="+mn-lt"/>
                <a:cs typeface="Courier New" panose="02070309020205020404" pitchFamily="49" charset="0"/>
              </a:rPr>
            </a:br>
            <a:br>
              <a:rPr lang="en-US" sz="2800" dirty="0">
                <a:latin typeface="+mn-lt"/>
                <a:cs typeface="Courier New" panose="02070309020205020404" pitchFamily="49" charset="0"/>
              </a:rPr>
            </a:br>
            <a:r>
              <a:rPr lang="en-US" sz="2800" dirty="0">
                <a:latin typeface="+mn-lt"/>
                <a:cs typeface="Courier New" panose="02070309020205020404" pitchFamily="49" charset="0"/>
              </a:rPr>
              <a:t>Aside: we’ll learn that non-parametric methods struggle in higher dimensions</a:t>
            </a:r>
            <a:endParaRPr lang="en-US" dirty="0"/>
          </a:p>
        </p:txBody>
      </p:sp>
      <p:sp>
        <p:nvSpPr>
          <p:cNvPr id="3" name="Text Placeholder 2"/>
          <p:cNvSpPr>
            <a:spLocks noGrp="1"/>
          </p:cNvSpPr>
          <p:nvPr>
            <p:ph type="body" sz="quarter" idx="10"/>
          </p:nvPr>
        </p:nvSpPr>
        <p:spPr>
          <a:xfrm>
            <a:off x="276683" y="987071"/>
            <a:ext cx="11669894" cy="2899255"/>
          </a:xfrm>
        </p:spPr>
        <p:txBody>
          <a:bodyPr/>
          <a:lstStyle/>
          <a:p>
            <a:endParaRPr lang="en-US" sz="2000" dirty="0">
              <a:solidFill>
                <a:schemeClr val="tx1"/>
              </a:solidFill>
              <a:latin typeface="+mn-lt"/>
            </a:endParaRPr>
          </a:p>
          <a:p>
            <a:endParaRPr lang="en-US" sz="3600" dirty="0">
              <a:solidFill>
                <a:schemeClr val="tx2"/>
              </a:solidFill>
            </a:endParaRPr>
          </a:p>
          <a:p>
            <a:endParaRPr lang="en-US" sz="3600" dirty="0">
              <a:solidFill>
                <a:schemeClr val="tx1"/>
              </a:solidFill>
            </a:endParaRPr>
          </a:p>
          <a:p>
            <a:endParaRPr lang="en-US" sz="3600" dirty="0">
              <a:solidFill>
                <a:schemeClr val="tx1"/>
              </a:solidFill>
            </a:endParaRPr>
          </a:p>
          <a:p>
            <a:endParaRPr lang="en-US" sz="3600" dirty="0">
              <a:solidFill>
                <a:schemeClr val="tx2"/>
              </a:solidFill>
            </a:endParaRPr>
          </a:p>
        </p:txBody>
      </p:sp>
    </p:spTree>
    <p:extLst>
      <p:ext uri="{BB962C8B-B14F-4D97-AF65-F5344CB8AC3E}">
        <p14:creationId xmlns:p14="http://schemas.microsoft.com/office/powerpoint/2010/main" val="265726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When to use each model?</a:t>
            </a:r>
          </a:p>
        </p:txBody>
      </p:sp>
      <p:sp>
        <p:nvSpPr>
          <p:cNvPr id="3" name="TextBox 2"/>
          <p:cNvSpPr txBox="1"/>
          <p:nvPr/>
        </p:nvSpPr>
        <p:spPr>
          <a:xfrm>
            <a:off x="398585" y="1711569"/>
            <a:ext cx="10433538" cy="4081117"/>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If there are a relatively small number of features (e.g. &lt;4) then non-parametric makes a lot of sense.</a:t>
            </a:r>
          </a:p>
          <a:p>
            <a:pPr>
              <a:lnSpc>
                <a:spcPct val="90000"/>
              </a:lnSpc>
              <a:spcAft>
                <a:spcPts val="600"/>
              </a:spcAft>
            </a:pPr>
            <a:endParaRPr lang="en-US" sz="2400" dirty="0">
              <a:gradFill>
                <a:gsLst>
                  <a:gs pos="2917">
                    <a:schemeClr val="tx1"/>
                  </a:gs>
                  <a:gs pos="30000">
                    <a:schemeClr val="tx1"/>
                  </a:gs>
                </a:gsLst>
                <a:lin ang="5400000" scaled="0"/>
              </a:gradFill>
            </a:endParaRPr>
          </a:p>
          <a:p>
            <a:pPr>
              <a:lnSpc>
                <a:spcPct val="90000"/>
              </a:lnSpc>
              <a:spcAft>
                <a:spcPts val="600"/>
              </a:spcAft>
            </a:pPr>
            <a:r>
              <a:rPr lang="en-US" sz="2400" dirty="0">
                <a:gradFill>
                  <a:gsLst>
                    <a:gs pos="2917">
                      <a:schemeClr val="tx1"/>
                    </a:gs>
                    <a:gs pos="30000">
                      <a:schemeClr val="tx1"/>
                    </a:gs>
                  </a:gsLst>
                  <a:lin ang="5400000" scaled="0"/>
                </a:gradFill>
              </a:rPr>
              <a:t>With many features, the “curse of dimensionality” sets in and non-parametric methods fall apart (the “neighborhood” is generally empty)</a:t>
            </a:r>
          </a:p>
          <a:p>
            <a:pPr>
              <a:lnSpc>
                <a:spcPct val="90000"/>
              </a:lnSpc>
              <a:spcAft>
                <a:spcPts val="600"/>
              </a:spcAft>
            </a:pPr>
            <a:endParaRPr lang="en-US" sz="2400" dirty="0">
              <a:gradFill>
                <a:gsLst>
                  <a:gs pos="2917">
                    <a:schemeClr val="tx1"/>
                  </a:gs>
                  <a:gs pos="30000">
                    <a:schemeClr val="tx1"/>
                  </a:gs>
                </a:gsLst>
                <a:lin ang="5400000" scaled="0"/>
              </a:gradFill>
            </a:endParaRPr>
          </a:p>
          <a:p>
            <a:pPr>
              <a:lnSpc>
                <a:spcPct val="90000"/>
              </a:lnSpc>
              <a:spcAft>
                <a:spcPts val="600"/>
              </a:spcAft>
            </a:pPr>
            <a:r>
              <a:rPr lang="en-US" sz="2400" dirty="0">
                <a:gradFill>
                  <a:gsLst>
                    <a:gs pos="2917">
                      <a:schemeClr val="tx1"/>
                    </a:gs>
                    <a:gs pos="30000">
                      <a:schemeClr val="tx1"/>
                    </a:gs>
                  </a:gsLst>
                  <a:lin ang="5400000" scaled="0"/>
                </a:gradFill>
              </a:rPr>
              <a:t>Parametric models using interaction terms and polynomials are the preferred method with many features</a:t>
            </a:r>
          </a:p>
          <a:p>
            <a:pPr>
              <a:lnSpc>
                <a:spcPct val="90000"/>
              </a:lnSpc>
              <a:spcAft>
                <a:spcPts val="600"/>
              </a:spcAft>
            </a:pPr>
            <a:endParaRPr lang="en-US" sz="2400" dirty="0">
              <a:gradFill>
                <a:gsLst>
                  <a:gs pos="2917">
                    <a:schemeClr val="tx1"/>
                  </a:gs>
                  <a:gs pos="30000">
                    <a:schemeClr val="tx1"/>
                  </a:gs>
                </a:gsLst>
                <a:lin ang="5400000" scaled="0"/>
              </a:gradFill>
            </a:endParaRPr>
          </a:p>
          <a:p>
            <a:pPr>
              <a:lnSpc>
                <a:spcPct val="90000"/>
              </a:lnSpc>
              <a:spcAft>
                <a:spcPts val="600"/>
              </a:spcAft>
            </a:pPr>
            <a:r>
              <a:rPr lang="en-US" sz="2400" dirty="0">
                <a:gradFill>
                  <a:gsLst>
                    <a:gs pos="2917">
                      <a:schemeClr val="tx1"/>
                    </a:gs>
                    <a:gs pos="30000">
                      <a:schemeClr val="tx1"/>
                    </a:gs>
                  </a:gsLst>
                  <a:lin ang="5400000" scaled="0"/>
                </a:gradFill>
              </a:rPr>
              <a:t>“Semi-parametric” methods combine elements of both</a:t>
            </a:r>
          </a:p>
        </p:txBody>
      </p:sp>
    </p:spTree>
    <p:extLst>
      <p:ext uri="{BB962C8B-B14F-4D97-AF65-F5344CB8AC3E}">
        <p14:creationId xmlns:p14="http://schemas.microsoft.com/office/powerpoint/2010/main" val="2609791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coin flipping</a:t>
            </a:r>
          </a:p>
        </p:txBody>
      </p:sp>
      <mc:AlternateContent xmlns:mc="http://schemas.openxmlformats.org/markup-compatibility/2006" xmlns:a14="http://schemas.microsoft.com/office/drawing/2010/main">
        <mc:Choice Requires="a14">
          <p:sp>
            <p:nvSpPr>
              <p:cNvPr id="3" name="Text Placeholder 2"/>
              <p:cNvSpPr>
                <a:spLocks noGrp="1"/>
              </p:cNvSpPr>
              <p:nvPr>
                <p:ph type="body" sz="quarter" idx="10"/>
              </p:nvPr>
            </p:nvSpPr>
            <p:spPr>
              <a:xfrm>
                <a:off x="276683" y="987071"/>
                <a:ext cx="11669894" cy="6721840"/>
              </a:xfrm>
            </p:spPr>
            <p:txBody>
              <a:bodyPr/>
              <a:lstStyle/>
              <a:p>
                <a:endParaRPr lang="en-US" sz="2000" dirty="0">
                  <a:solidFill>
                    <a:schemeClr val="tx1"/>
                  </a:solidFill>
                  <a:latin typeface="+mn-lt"/>
                </a:endParaRPr>
              </a:p>
              <a:p>
                <a:endParaRPr lang="en-US" sz="3600" dirty="0">
                  <a:solidFill>
                    <a:schemeClr val="tx2"/>
                  </a:solidFill>
                </a:endParaRPr>
              </a:p>
              <a:p>
                <a:pPr/>
                <a14:m>
                  <m:oMathPara xmlns:m="http://schemas.openxmlformats.org/officeDocument/2006/math">
                    <m:oMathParaPr>
                      <m:jc m:val="left"/>
                    </m:oMathParaPr>
                    <m:oMath xmlns:m="http://schemas.openxmlformats.org/officeDocument/2006/math">
                      <m:r>
                        <a:rPr lang="en-US" sz="3600" b="0" i="1" smtClean="0">
                          <a:solidFill>
                            <a:schemeClr val="tx1"/>
                          </a:solidFill>
                          <a:latin typeface="Cambria Math" panose="02040503050406030204" pitchFamily="18" charset="0"/>
                        </a:rPr>
                        <m:t>𝑌</m:t>
                      </m:r>
                      <m:r>
                        <a:rPr lang="en-US" sz="3600" b="0" i="1" smtClean="0">
                          <a:solidFill>
                            <a:schemeClr val="tx1"/>
                          </a:solidFill>
                          <a:latin typeface="Cambria Math" panose="02040503050406030204" pitchFamily="18" charset="0"/>
                        </a:rPr>
                        <m:t>=</m:t>
                      </m:r>
                      <m:r>
                        <a:rPr lang="en-US" sz="3600" b="0" i="1" smtClean="0">
                          <a:solidFill>
                            <a:schemeClr val="tx1"/>
                          </a:solidFill>
                          <a:latin typeface="Cambria Math" panose="02040503050406030204" pitchFamily="18" charset="0"/>
                        </a:rPr>
                        <m:t>𝑓</m:t>
                      </m:r>
                      <m:d>
                        <m:dPr>
                          <m:ctrlPr>
                            <a:rPr lang="en-US" sz="3600" b="0" i="1" smtClean="0">
                              <a:solidFill>
                                <a:schemeClr val="tx1"/>
                              </a:solidFill>
                              <a:latin typeface="Cambria Math" panose="02040503050406030204" pitchFamily="18" charset="0"/>
                            </a:rPr>
                          </m:ctrlPr>
                        </m:dPr>
                        <m:e>
                          <m:r>
                            <a:rPr lang="en-US" sz="3600" b="0" i="1" smtClean="0">
                              <a:solidFill>
                                <a:schemeClr val="tx1"/>
                              </a:solidFill>
                              <a:latin typeface="Cambria Math" panose="02040503050406030204" pitchFamily="18" charset="0"/>
                            </a:rPr>
                            <m:t>𝑋</m:t>
                          </m:r>
                        </m:e>
                      </m:d>
                      <m:r>
                        <a:rPr lang="en-US" sz="3600" b="0" i="1" smtClean="0">
                          <a:solidFill>
                            <a:schemeClr val="tx1"/>
                          </a:solidFill>
                          <a:latin typeface="Cambria Math" panose="02040503050406030204" pitchFamily="18" charset="0"/>
                        </a:rPr>
                        <m:t>+</m:t>
                      </m:r>
                      <m:r>
                        <a:rPr lang="en-US" sz="3600" b="0" i="1" smtClean="0">
                          <a:solidFill>
                            <a:schemeClr val="tx1"/>
                          </a:solidFill>
                          <a:latin typeface="Cambria Math" panose="02040503050406030204" pitchFamily="18" charset="0"/>
                        </a:rPr>
                        <m:t>𝜖</m:t>
                      </m:r>
                    </m:oMath>
                  </m:oMathPara>
                </a14:m>
                <a:endParaRPr lang="en-US" sz="3600" dirty="0">
                  <a:solidFill>
                    <a:schemeClr val="tx1"/>
                  </a:solidFill>
                </a:endParaRPr>
              </a:p>
              <a:p>
                <a:endParaRPr lang="en-US" sz="3600" dirty="0">
                  <a:solidFill>
                    <a:schemeClr val="tx1"/>
                  </a:solidFill>
                </a:endParaRPr>
              </a:p>
              <a:p>
                <a:pPr/>
                <a14:m>
                  <m:oMathPara xmlns:m="http://schemas.openxmlformats.org/officeDocument/2006/math">
                    <m:oMathParaPr>
                      <m:jc m:val="left"/>
                    </m:oMathParaPr>
                    <m:oMath xmlns:m="http://schemas.openxmlformats.org/officeDocument/2006/math">
                      <m:sSub>
                        <m:sSubPr>
                          <m:ctrlPr>
                            <a:rPr lang="en-US" sz="3600" b="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𝑓𝑙𝑖𝑝</m:t>
                          </m:r>
                        </m:e>
                        <m:sub>
                          <m:r>
                            <a:rPr lang="en-US" sz="3600" b="0" i="1" smtClean="0">
                              <a:solidFill>
                                <a:schemeClr val="tx1"/>
                              </a:solidFill>
                              <a:latin typeface="Cambria Math" panose="02040503050406030204" pitchFamily="18" charset="0"/>
                            </a:rPr>
                            <m:t>𝑖</m:t>
                          </m:r>
                        </m:sub>
                      </m:sSub>
                      <m:r>
                        <a:rPr lang="en-US" sz="3600" b="0" i="1" smtClean="0">
                          <a:solidFill>
                            <a:schemeClr val="tx1"/>
                          </a:solidFill>
                          <a:latin typeface="Cambria Math" panose="02040503050406030204" pitchFamily="18" charset="0"/>
                        </a:rPr>
                        <m:t>=</m:t>
                      </m:r>
                      <m:r>
                        <a:rPr lang="en-US" sz="3600" b="0" i="1" smtClean="0">
                          <a:solidFill>
                            <a:schemeClr val="tx1"/>
                          </a:solidFill>
                          <a:latin typeface="Cambria Math" panose="02040503050406030204" pitchFamily="18" charset="0"/>
                        </a:rPr>
                        <m:t>𝑝</m:t>
                      </m:r>
                      <m:r>
                        <a:rPr lang="en-US" sz="3600" b="0" i="1" smtClean="0">
                          <a:solidFill>
                            <a:schemeClr val="tx1"/>
                          </a:solidFill>
                          <a:latin typeface="Cambria Math" panose="02040503050406030204" pitchFamily="18" charset="0"/>
                        </a:rPr>
                        <m:t>+</m:t>
                      </m:r>
                      <m:sSub>
                        <m:sSubPr>
                          <m:ctrlPr>
                            <a:rPr lang="en-US" sz="3600" b="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𝜖</m:t>
                          </m:r>
                        </m:e>
                        <m:sub>
                          <m:r>
                            <a:rPr lang="en-US" sz="3600" b="0" i="1" smtClean="0">
                              <a:solidFill>
                                <a:schemeClr val="tx1"/>
                              </a:solidFill>
                              <a:latin typeface="Cambria Math" panose="02040503050406030204" pitchFamily="18" charset="0"/>
                            </a:rPr>
                            <m:t>𝑖</m:t>
                          </m:r>
                        </m:sub>
                      </m:sSub>
                    </m:oMath>
                  </m:oMathPara>
                </a14:m>
                <a:endParaRPr lang="en-US" sz="3600" dirty="0">
                  <a:solidFill>
                    <a:schemeClr val="tx1"/>
                  </a:solidFill>
                </a:endParaRPr>
              </a:p>
              <a:p>
                <a:endParaRPr lang="en-US" sz="3600" i="1" dirty="0">
                  <a:solidFill>
                    <a:schemeClr val="tx1"/>
                  </a:solidFill>
                </a:endParaRPr>
              </a:p>
              <a:p>
                <a:pPr/>
                <a14:m>
                  <m:oMathPara xmlns:m="http://schemas.openxmlformats.org/officeDocument/2006/math">
                    <m:oMathParaPr>
                      <m:jc m:val="centerGroup"/>
                    </m:oMathParaPr>
                    <m:oMath xmlns:m="http://schemas.openxmlformats.org/officeDocument/2006/math">
                      <m:r>
                        <m:rPr>
                          <m:sty m:val="p"/>
                        </m:rPr>
                        <a:rPr lang="en-US" sz="3600" b="0" i="0" smtClean="0">
                          <a:solidFill>
                            <a:schemeClr val="tx1"/>
                          </a:solidFill>
                          <a:latin typeface="Cambria Math" panose="02040503050406030204" pitchFamily="18" charset="0"/>
                        </a:rPr>
                        <m:t>if</m:t>
                      </m:r>
                      <m:r>
                        <a:rPr lang="en-US" sz="3600" b="0" i="0" smtClean="0">
                          <a:solidFill>
                            <a:schemeClr val="tx1"/>
                          </a:solidFill>
                          <a:latin typeface="Cambria Math" panose="02040503050406030204" pitchFamily="18" charset="0"/>
                        </a:rPr>
                        <m:t> </m:t>
                      </m:r>
                      <m:r>
                        <m:rPr>
                          <m:sty m:val="p"/>
                        </m:rPr>
                        <a:rPr lang="en-US" sz="3600" b="0" i="0" smtClean="0">
                          <a:solidFill>
                            <a:schemeClr val="tx1"/>
                          </a:solidFill>
                          <a:latin typeface="Cambria Math" panose="02040503050406030204" pitchFamily="18" charset="0"/>
                        </a:rPr>
                        <m:t>outcome</m:t>
                      </m:r>
                      <m:r>
                        <a:rPr lang="en-US" sz="3600" b="0" i="0" smtClean="0">
                          <a:solidFill>
                            <a:schemeClr val="tx1"/>
                          </a:solidFill>
                          <a:latin typeface="Cambria Math" panose="02040503050406030204" pitchFamily="18" charset="0"/>
                        </a:rPr>
                        <m:t>=1 </m:t>
                      </m:r>
                      <m:r>
                        <m:rPr>
                          <m:sty m:val="p"/>
                        </m:rPr>
                        <a:rPr lang="en-US" sz="3600" b="0" i="0" smtClean="0">
                          <a:solidFill>
                            <a:schemeClr val="tx1"/>
                          </a:solidFill>
                          <a:latin typeface="Cambria Math" panose="02040503050406030204" pitchFamily="18" charset="0"/>
                        </a:rPr>
                        <m:t>then</m:t>
                      </m:r>
                      <m:r>
                        <a:rPr lang="en-US" sz="3600" b="0" i="0" smtClean="0">
                          <a:solidFill>
                            <a:schemeClr val="tx1"/>
                          </a:solidFill>
                          <a:latin typeface="Cambria Math" panose="02040503050406030204" pitchFamily="18" charset="0"/>
                        </a:rPr>
                        <m:t> </m:t>
                      </m:r>
                      <m:sSub>
                        <m:sSubPr>
                          <m:ctrlPr>
                            <a:rPr lang="en-US" sz="3600" b="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𝜖</m:t>
                          </m:r>
                        </m:e>
                        <m:sub>
                          <m:r>
                            <a:rPr lang="en-US" sz="3600" b="0" i="1" smtClean="0">
                              <a:solidFill>
                                <a:schemeClr val="tx1"/>
                              </a:solidFill>
                              <a:latin typeface="Cambria Math" panose="02040503050406030204" pitchFamily="18" charset="0"/>
                            </a:rPr>
                            <m:t>𝑖</m:t>
                          </m:r>
                        </m:sub>
                      </m:sSub>
                      <m:r>
                        <a:rPr lang="en-US" sz="3600" b="0" i="1" smtClean="0">
                          <a:solidFill>
                            <a:schemeClr val="tx1"/>
                          </a:solidFill>
                          <a:latin typeface="Cambria Math" panose="02040503050406030204" pitchFamily="18" charset="0"/>
                        </a:rPr>
                        <m:t>=1−</m:t>
                      </m:r>
                      <m:r>
                        <a:rPr lang="en-US" sz="3600" b="0" i="1" smtClean="0">
                          <a:solidFill>
                            <a:schemeClr val="tx1"/>
                          </a:solidFill>
                          <a:latin typeface="Cambria Math" panose="02040503050406030204" pitchFamily="18" charset="0"/>
                        </a:rPr>
                        <m:t>𝑝</m:t>
                      </m:r>
                    </m:oMath>
                  </m:oMathPara>
                </a14:m>
                <a:endParaRPr lang="en-US" sz="3600" b="0" dirty="0">
                  <a:solidFill>
                    <a:schemeClr val="tx1"/>
                  </a:solidFill>
                </a:endParaRPr>
              </a:p>
              <a:p>
                <a:pPr/>
                <a14:m>
                  <m:oMathPara xmlns:m="http://schemas.openxmlformats.org/officeDocument/2006/math">
                    <m:oMathParaPr>
                      <m:jc m:val="centerGroup"/>
                    </m:oMathParaPr>
                    <m:oMath xmlns:m="http://schemas.openxmlformats.org/officeDocument/2006/math">
                      <m:r>
                        <m:rPr>
                          <m:sty m:val="p"/>
                        </m:rPr>
                        <a:rPr lang="en-US" sz="3600">
                          <a:solidFill>
                            <a:schemeClr val="tx1"/>
                          </a:solidFill>
                          <a:latin typeface="Cambria Math" panose="02040503050406030204" pitchFamily="18" charset="0"/>
                        </a:rPr>
                        <m:t>if</m:t>
                      </m:r>
                      <m:r>
                        <a:rPr lang="en-US" sz="3600">
                          <a:solidFill>
                            <a:schemeClr val="tx1"/>
                          </a:solidFill>
                          <a:latin typeface="Cambria Math" panose="02040503050406030204" pitchFamily="18" charset="0"/>
                        </a:rPr>
                        <m:t> </m:t>
                      </m:r>
                      <m:r>
                        <m:rPr>
                          <m:sty m:val="p"/>
                        </m:rPr>
                        <a:rPr lang="en-US" sz="3600">
                          <a:solidFill>
                            <a:schemeClr val="tx1"/>
                          </a:solidFill>
                          <a:latin typeface="Cambria Math" panose="02040503050406030204" pitchFamily="18" charset="0"/>
                        </a:rPr>
                        <m:t>outcome</m:t>
                      </m:r>
                      <m:r>
                        <a:rPr lang="en-US" sz="3600">
                          <a:solidFill>
                            <a:schemeClr val="tx1"/>
                          </a:solidFill>
                          <a:latin typeface="Cambria Math" panose="02040503050406030204" pitchFamily="18" charset="0"/>
                        </a:rPr>
                        <m:t>=0 </m:t>
                      </m:r>
                      <m:r>
                        <m:rPr>
                          <m:sty m:val="p"/>
                        </m:rPr>
                        <a:rPr lang="en-US" sz="3600">
                          <a:solidFill>
                            <a:schemeClr val="tx1"/>
                          </a:solidFill>
                          <a:latin typeface="Cambria Math" panose="02040503050406030204" pitchFamily="18" charset="0"/>
                        </a:rPr>
                        <m:t>then</m:t>
                      </m:r>
                      <m:r>
                        <a:rPr lang="en-US" sz="3600">
                          <a:solidFill>
                            <a:schemeClr val="tx1"/>
                          </a:solidFill>
                          <a:latin typeface="Cambria Math" panose="02040503050406030204" pitchFamily="18" charset="0"/>
                        </a:rPr>
                        <m:t> </m:t>
                      </m:r>
                      <m:sSub>
                        <m:sSubPr>
                          <m:ctrlPr>
                            <a:rPr lang="en-US" sz="3600" i="1">
                              <a:solidFill>
                                <a:schemeClr val="tx1"/>
                              </a:solidFill>
                              <a:latin typeface="Cambria Math" panose="02040503050406030204" pitchFamily="18" charset="0"/>
                            </a:rPr>
                          </m:ctrlPr>
                        </m:sSubPr>
                        <m:e>
                          <m:r>
                            <a:rPr lang="en-US" sz="3600" i="1">
                              <a:solidFill>
                                <a:schemeClr val="tx1"/>
                              </a:solidFill>
                              <a:latin typeface="Cambria Math" panose="02040503050406030204" pitchFamily="18" charset="0"/>
                            </a:rPr>
                            <m:t>𝜖</m:t>
                          </m:r>
                        </m:e>
                        <m:sub>
                          <m:r>
                            <a:rPr lang="en-US" sz="3600" i="1">
                              <a:solidFill>
                                <a:schemeClr val="tx1"/>
                              </a:solidFill>
                              <a:latin typeface="Cambria Math" panose="02040503050406030204" pitchFamily="18" charset="0"/>
                            </a:rPr>
                            <m:t>𝑖</m:t>
                          </m:r>
                        </m:sub>
                      </m:sSub>
                      <m:r>
                        <a:rPr lang="en-US" sz="3600" b="0" i="1" smtClean="0">
                          <a:solidFill>
                            <a:schemeClr val="tx1"/>
                          </a:solidFill>
                          <a:latin typeface="Cambria Math" panose="02040503050406030204" pitchFamily="18" charset="0"/>
                        </a:rPr>
                        <m:t>=</m:t>
                      </m:r>
                      <m:r>
                        <a:rPr lang="en-US" sz="3600" i="1">
                          <a:solidFill>
                            <a:schemeClr val="tx1"/>
                          </a:solidFill>
                          <a:latin typeface="Cambria Math" panose="02040503050406030204" pitchFamily="18" charset="0"/>
                        </a:rPr>
                        <m:t>−</m:t>
                      </m:r>
                      <m:r>
                        <a:rPr lang="en-US" sz="3600" i="1">
                          <a:solidFill>
                            <a:schemeClr val="tx1"/>
                          </a:solidFill>
                          <a:latin typeface="Cambria Math" panose="02040503050406030204" pitchFamily="18" charset="0"/>
                        </a:rPr>
                        <m:t>𝑝</m:t>
                      </m:r>
                    </m:oMath>
                  </m:oMathPara>
                </a14:m>
                <a:endParaRPr lang="en-US" sz="3600" dirty="0">
                  <a:solidFill>
                    <a:schemeClr val="tx1"/>
                  </a:solidFill>
                </a:endParaRPr>
              </a:p>
              <a:p>
                <a:endParaRPr lang="en-US" sz="3600" b="0" dirty="0">
                  <a:solidFill>
                    <a:schemeClr val="tx1"/>
                  </a:solidFill>
                </a:endParaRPr>
              </a:p>
              <a:p>
                <a:r>
                  <a:rPr lang="en-US" sz="3600" dirty="0">
                    <a:solidFill>
                      <a:schemeClr val="tx1"/>
                    </a:solidFill>
                  </a:rPr>
                  <a:t> </a:t>
                </a:r>
                <a14:m>
                  <m:oMath xmlns:m="http://schemas.openxmlformats.org/officeDocument/2006/math">
                    <m:r>
                      <a:rPr lang="en-US" sz="3600" b="0" i="1" smtClean="0">
                        <a:solidFill>
                          <a:schemeClr val="tx1"/>
                        </a:solidFill>
                        <a:latin typeface="Cambria Math" panose="02040503050406030204" pitchFamily="18" charset="0"/>
                      </a:rPr>
                      <m:t>𝑝</m:t>
                    </m:r>
                  </m:oMath>
                </a14:m>
                <a:r>
                  <a:rPr lang="en-US" sz="3600" dirty="0">
                    <a:solidFill>
                      <a:schemeClr val="tx1"/>
                    </a:solidFill>
                  </a:rPr>
                  <a:t> is a constant, called the “success rate” </a:t>
                </a:r>
              </a:p>
              <a:p>
                <a:endParaRPr lang="en-US" sz="3600" dirty="0">
                  <a:solidFill>
                    <a:schemeClr val="tx2"/>
                  </a:solidFill>
                </a:endParaRPr>
              </a:p>
              <a:p>
                <a:endParaRPr lang="en-US" sz="3600" dirty="0">
                  <a:solidFill>
                    <a:schemeClr val="tx2"/>
                  </a:solidFill>
                </a:endParaRPr>
              </a:p>
            </p:txBody>
          </p:sp>
        </mc:Choice>
        <mc:Fallback xmlns="">
          <p:sp>
            <p:nvSpPr>
              <p:cNvPr id="3" name="Text Placeholder 2"/>
              <p:cNvSpPr>
                <a:spLocks noGrp="1" noRot="1" noChangeAspect="1" noMove="1" noResize="1" noEditPoints="1" noAdjustHandles="1" noChangeArrowheads="1" noChangeShapeType="1" noTextEdit="1"/>
              </p:cNvSpPr>
              <p:nvPr>
                <p:ph type="body" sz="quarter" idx="10"/>
              </p:nvPr>
            </p:nvSpPr>
            <p:spPr>
              <a:xfrm>
                <a:off x="276683" y="987071"/>
                <a:ext cx="11669894" cy="6721840"/>
              </a:xfr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514249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regression</a:t>
            </a:r>
          </a:p>
        </p:txBody>
      </p:sp>
      <mc:AlternateContent xmlns:mc="http://schemas.openxmlformats.org/markup-compatibility/2006" xmlns:a14="http://schemas.microsoft.com/office/drawing/2010/main">
        <mc:Choice Requires="a14">
          <p:sp>
            <p:nvSpPr>
              <p:cNvPr id="3" name="Text Placeholder 2"/>
              <p:cNvSpPr>
                <a:spLocks noGrp="1"/>
              </p:cNvSpPr>
              <p:nvPr>
                <p:ph type="body" sz="quarter" idx="10"/>
              </p:nvPr>
            </p:nvSpPr>
            <p:spPr>
              <a:xfrm>
                <a:off x="276683" y="987071"/>
                <a:ext cx="11669894" cy="2826928"/>
              </a:xfrm>
            </p:spPr>
            <p:txBody>
              <a:bodyPr/>
              <a:lstStyle/>
              <a:p>
                <a:endParaRPr lang="en-US" sz="2000" dirty="0">
                  <a:solidFill>
                    <a:schemeClr val="tx1"/>
                  </a:solidFill>
                  <a:latin typeface="+mn-lt"/>
                </a:endParaRPr>
              </a:p>
              <a:p>
                <a:endParaRPr lang="en-US" sz="3600" dirty="0">
                  <a:solidFill>
                    <a:schemeClr val="tx2"/>
                  </a:solidFill>
                </a:endParaRPr>
              </a:p>
              <a:p>
                <a:pPr/>
                <a14:m>
                  <m:oMathPara xmlns:m="http://schemas.openxmlformats.org/officeDocument/2006/math">
                    <m:oMathParaPr>
                      <m:jc m:val="left"/>
                    </m:oMathParaPr>
                    <m:oMath xmlns:m="http://schemas.openxmlformats.org/officeDocument/2006/math">
                      <m:sSub>
                        <m:sSubPr>
                          <m:ctrlPr>
                            <a:rPr lang="en-US" sz="3600" i="1">
                              <a:solidFill>
                                <a:schemeClr val="tx1"/>
                              </a:solidFill>
                              <a:latin typeface="Cambria Math" panose="02040503050406030204" pitchFamily="18" charset="0"/>
                            </a:rPr>
                          </m:ctrlPr>
                        </m:sSubPr>
                        <m:e>
                          <m:r>
                            <a:rPr lang="en-US" sz="3600" i="1">
                              <a:solidFill>
                                <a:schemeClr val="tx1"/>
                              </a:solidFill>
                              <a:latin typeface="Cambria Math" panose="02040503050406030204" pitchFamily="18" charset="0"/>
                            </a:rPr>
                            <m:t>𝑦</m:t>
                          </m:r>
                        </m:e>
                        <m:sub>
                          <m:r>
                            <a:rPr lang="en-US" sz="3600" i="1">
                              <a:solidFill>
                                <a:schemeClr val="tx1"/>
                              </a:solidFill>
                              <a:latin typeface="Cambria Math" panose="02040503050406030204" pitchFamily="18" charset="0"/>
                            </a:rPr>
                            <m:t>𝑖</m:t>
                          </m:r>
                        </m:sub>
                      </m:sSub>
                      <m:r>
                        <a:rPr lang="en-US" sz="3600" i="1">
                          <a:solidFill>
                            <a:schemeClr val="tx1"/>
                          </a:solidFill>
                          <a:latin typeface="Cambria Math" panose="02040503050406030204" pitchFamily="18" charset="0"/>
                        </a:rPr>
                        <m:t>=</m:t>
                      </m:r>
                      <m:r>
                        <a:rPr lang="en-US" sz="3600" i="1">
                          <a:solidFill>
                            <a:schemeClr val="tx1"/>
                          </a:solidFill>
                          <a:latin typeface="Cambria Math" panose="02040503050406030204" pitchFamily="18" charset="0"/>
                        </a:rPr>
                        <m:t>𝛼</m:t>
                      </m:r>
                      <m:r>
                        <a:rPr lang="en-US" sz="3600" i="1">
                          <a:solidFill>
                            <a:schemeClr val="tx1"/>
                          </a:solidFill>
                          <a:latin typeface="Cambria Math" panose="02040503050406030204" pitchFamily="18" charset="0"/>
                        </a:rPr>
                        <m:t>+</m:t>
                      </m:r>
                      <m:sSub>
                        <m:sSubPr>
                          <m:ctrlPr>
                            <a:rPr lang="en-US" sz="3600" i="1">
                              <a:solidFill>
                                <a:schemeClr val="tx1"/>
                              </a:solidFill>
                              <a:latin typeface="Cambria Math" panose="02040503050406030204" pitchFamily="18" charset="0"/>
                            </a:rPr>
                          </m:ctrlPr>
                        </m:sSubPr>
                        <m:e>
                          <m:r>
                            <a:rPr lang="en-US" sz="3600" i="1">
                              <a:solidFill>
                                <a:schemeClr val="tx1"/>
                              </a:solidFill>
                              <a:latin typeface="Cambria Math" panose="02040503050406030204" pitchFamily="18" charset="0"/>
                            </a:rPr>
                            <m:t>𝛽</m:t>
                          </m:r>
                        </m:e>
                        <m:sub>
                          <m:r>
                            <a:rPr lang="en-US" sz="3600" i="1">
                              <a:solidFill>
                                <a:schemeClr val="tx1"/>
                              </a:solidFill>
                              <a:latin typeface="Cambria Math" panose="02040503050406030204" pitchFamily="18" charset="0"/>
                            </a:rPr>
                            <m:t>1</m:t>
                          </m:r>
                        </m:sub>
                      </m:sSub>
                      <m:sSub>
                        <m:sSubPr>
                          <m:ctrlPr>
                            <a:rPr lang="en-US" sz="3600" i="1">
                              <a:solidFill>
                                <a:schemeClr val="tx1"/>
                              </a:solidFill>
                              <a:latin typeface="Cambria Math" panose="02040503050406030204" pitchFamily="18" charset="0"/>
                            </a:rPr>
                          </m:ctrlPr>
                        </m:sSubPr>
                        <m:e>
                          <m:r>
                            <a:rPr lang="en-US" sz="3600" i="1">
                              <a:solidFill>
                                <a:schemeClr val="tx1"/>
                              </a:solidFill>
                              <a:latin typeface="Cambria Math" panose="02040503050406030204" pitchFamily="18" charset="0"/>
                            </a:rPr>
                            <m:t>𝑥</m:t>
                          </m:r>
                        </m:e>
                        <m:sub>
                          <m:r>
                            <a:rPr lang="en-US" sz="3600" i="1">
                              <a:solidFill>
                                <a:schemeClr val="tx1"/>
                              </a:solidFill>
                              <a:latin typeface="Cambria Math" panose="02040503050406030204" pitchFamily="18" charset="0"/>
                            </a:rPr>
                            <m:t>𝑖</m:t>
                          </m:r>
                        </m:sub>
                      </m:sSub>
                      <m:sSub>
                        <m:sSubPr>
                          <m:ctrlPr>
                            <a:rPr lang="en-US" sz="360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 </m:t>
                          </m:r>
                          <m:r>
                            <a:rPr lang="en-US" sz="3600" i="1">
                              <a:solidFill>
                                <a:schemeClr val="tx1"/>
                              </a:solidFill>
                              <a:latin typeface="Cambria Math" panose="02040503050406030204" pitchFamily="18" charset="0"/>
                            </a:rPr>
                            <m:t>𝜖</m:t>
                          </m:r>
                        </m:e>
                        <m:sub>
                          <m:r>
                            <a:rPr lang="en-US" sz="3600" i="1">
                              <a:solidFill>
                                <a:schemeClr val="tx1"/>
                              </a:solidFill>
                              <a:latin typeface="Cambria Math" panose="02040503050406030204" pitchFamily="18" charset="0"/>
                            </a:rPr>
                            <m:t>𝑖</m:t>
                          </m:r>
                        </m:sub>
                      </m:sSub>
                    </m:oMath>
                  </m:oMathPara>
                </a14:m>
                <a:endParaRPr lang="en-US" sz="3600" dirty="0">
                  <a:solidFill>
                    <a:schemeClr val="tx1"/>
                  </a:solidFill>
                </a:endParaRPr>
              </a:p>
              <a:p>
                <a:endParaRPr lang="en-US" sz="3600" dirty="0">
                  <a:solidFill>
                    <a:schemeClr val="tx1"/>
                  </a:solidFill>
                </a:endParaRPr>
              </a:p>
              <a:p>
                <a:endParaRPr lang="en-US" sz="3600" dirty="0">
                  <a:solidFill>
                    <a:schemeClr val="tx2"/>
                  </a:solidFill>
                </a:endParaRPr>
              </a:p>
            </p:txBody>
          </p:sp>
        </mc:Choice>
        <mc:Fallback xmlns="">
          <p:sp>
            <p:nvSpPr>
              <p:cNvPr id="3" name="Text Placeholder 2"/>
              <p:cNvSpPr>
                <a:spLocks noGrp="1" noRot="1" noChangeAspect="1" noMove="1" noResize="1" noEditPoints="1" noAdjustHandles="1" noChangeArrowheads="1" noChangeShapeType="1" noTextEdit="1"/>
              </p:cNvSpPr>
              <p:nvPr>
                <p:ph type="body" sz="quarter" idx="10"/>
              </p:nvPr>
            </p:nvSpPr>
            <p:spPr>
              <a:xfrm>
                <a:off x="276683" y="987071"/>
                <a:ext cx="11669894" cy="2826928"/>
              </a:xfrm>
              <a:blipFill rotWithShape="0">
                <a:blip r:embed="rId3"/>
                <a:stretch>
                  <a:fillRect/>
                </a:stretch>
              </a:blipFill>
            </p:spPr>
            <p:txBody>
              <a:bodyPr/>
              <a:lstStyle/>
              <a:p>
                <a:r>
                  <a:rPr lang="en-US">
                    <a:noFill/>
                  </a:rPr>
                  <a:t> </a:t>
                </a:r>
              </a:p>
            </p:txBody>
          </p:sp>
        </mc:Fallback>
      </mc:AlternateContent>
      <p:pic>
        <p:nvPicPr>
          <p:cNvPr id="4" name="Picture 3"/>
          <p:cNvPicPr>
            <a:picLocks noChangeAspect="1"/>
          </p:cNvPicPr>
          <p:nvPr/>
        </p:nvPicPr>
        <p:blipFill>
          <a:blip r:embed="rId4"/>
          <a:stretch>
            <a:fillRect/>
          </a:stretch>
        </p:blipFill>
        <p:spPr>
          <a:xfrm>
            <a:off x="5588853" y="521282"/>
            <a:ext cx="5182979" cy="5808062"/>
          </a:xfrm>
          <a:prstGeom prst="rect">
            <a:avLst/>
          </a:prstGeom>
        </p:spPr>
      </p:pic>
      <mc:AlternateContent xmlns:mc="http://schemas.openxmlformats.org/markup-compatibility/2006" xmlns:a14="http://schemas.microsoft.com/office/drawing/2010/main">
        <mc:Choice Requires="a14">
          <p:sp>
            <p:nvSpPr>
              <p:cNvPr id="5" name="TextBox 4"/>
              <p:cNvSpPr txBox="1"/>
              <p:nvPr/>
            </p:nvSpPr>
            <p:spPr>
              <a:xfrm>
                <a:off x="274320" y="2803490"/>
                <a:ext cx="5342709" cy="3839897"/>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Ordinary least squares will find the </a:t>
                </a:r>
                <a14:m>
                  <m:oMath xmlns:m="http://schemas.openxmlformats.org/officeDocument/2006/math">
                    <m:acc>
                      <m:accPr>
                        <m:chr m:val="̂"/>
                        <m:ctrlPr>
                          <a:rPr lang="en-US" sz="2400" i="1" smtClean="0">
                            <a:latin typeface="Cambria Math" panose="02040503050406030204" pitchFamily="18" charset="0"/>
                          </a:rPr>
                        </m:ctrlPr>
                      </m:accPr>
                      <m:e>
                        <m:r>
                          <a:rPr lang="en-US" sz="2400" b="0" i="1" smtClean="0">
                            <a:latin typeface="Cambria Math" panose="02040503050406030204" pitchFamily="18" charset="0"/>
                          </a:rPr>
                          <m:t>𝛼</m:t>
                        </m:r>
                      </m:e>
                    </m:acc>
                  </m:oMath>
                </a14:m>
                <a:r>
                  <a:rPr lang="en-US" sz="2400" dirty="0">
                    <a:gradFill>
                      <a:gsLst>
                        <a:gs pos="2917">
                          <a:schemeClr val="tx1"/>
                        </a:gs>
                        <a:gs pos="30000">
                          <a:schemeClr val="tx1"/>
                        </a:gs>
                      </a:gsLst>
                      <a:lin ang="5400000" scaled="0"/>
                    </a:gradFill>
                  </a:rPr>
                  <a:t> and </a:t>
                </a:r>
                <a14:m>
                  <m:oMath xmlns:m="http://schemas.openxmlformats.org/officeDocument/2006/math">
                    <m:acc>
                      <m:accPr>
                        <m:chr m:val="̂"/>
                        <m:ctrlPr>
                          <a:rPr lang="en-US" sz="2400" i="1" smtClean="0">
                            <a:gradFill>
                              <a:gsLst>
                                <a:gs pos="2917">
                                  <a:schemeClr val="tx1"/>
                                </a:gs>
                                <a:gs pos="30000">
                                  <a:schemeClr val="tx1"/>
                                </a:gs>
                              </a:gsLst>
                              <a:lin ang="5400000" scaled="0"/>
                            </a:gradFill>
                            <a:latin typeface="Cambria Math" panose="02040503050406030204" pitchFamily="18" charset="0"/>
                          </a:rPr>
                        </m:ctrlPr>
                      </m:accPr>
                      <m:e>
                        <m:r>
                          <a:rPr lang="en-US" sz="2400" b="0" i="1" smtClean="0">
                            <a:gradFill>
                              <a:gsLst>
                                <a:gs pos="2917">
                                  <a:schemeClr val="tx1"/>
                                </a:gs>
                                <a:gs pos="30000">
                                  <a:schemeClr val="tx1"/>
                                </a:gs>
                              </a:gsLst>
                              <a:lin ang="5400000" scaled="0"/>
                            </a:gradFill>
                            <a:latin typeface="Cambria Math" panose="02040503050406030204" pitchFamily="18" charset="0"/>
                          </a:rPr>
                          <m:t>𝛽</m:t>
                        </m:r>
                      </m:e>
                    </m:acc>
                  </m:oMath>
                </a14:m>
                <a:r>
                  <a:rPr lang="en-US" sz="2400" dirty="0">
                    <a:gradFill>
                      <a:gsLst>
                        <a:gs pos="2917">
                          <a:schemeClr val="tx1"/>
                        </a:gs>
                        <a:gs pos="30000">
                          <a:schemeClr val="tx1"/>
                        </a:gs>
                      </a:gsLst>
                      <a:lin ang="5400000" scaled="0"/>
                    </a:gradFill>
                  </a:rPr>
                  <a:t> to minimized the squared distance between the fitted line and the observations</a:t>
                </a:r>
              </a:p>
              <a:p>
                <a:pPr>
                  <a:lnSpc>
                    <a:spcPct val="90000"/>
                  </a:lnSpc>
                  <a:spcAft>
                    <a:spcPts val="600"/>
                  </a:spcAft>
                </a:pPr>
                <a:endParaRPr lang="en-US" sz="2400" dirty="0">
                  <a:gradFill>
                    <a:gsLst>
                      <a:gs pos="2917">
                        <a:schemeClr val="tx1"/>
                      </a:gs>
                      <a:gs pos="30000">
                        <a:schemeClr val="tx1"/>
                      </a:gs>
                    </a:gsLst>
                    <a:lin ang="5400000" scaled="0"/>
                  </a:gradFill>
                </a:endParaRPr>
              </a:p>
              <a:p>
                <a:pPr>
                  <a:lnSpc>
                    <a:spcPct val="90000"/>
                  </a:lnSpc>
                  <a:spcAft>
                    <a:spcPts val="600"/>
                  </a:spcAft>
                </a:pPr>
                <a14:m>
                  <m:oMathPara xmlns:m="http://schemas.openxmlformats.org/officeDocument/2006/math">
                    <m:oMathParaPr>
                      <m:jc m:val="centerGroup"/>
                    </m:oMathParaPr>
                    <m:oMath xmlns:m="http://schemas.openxmlformats.org/officeDocument/2006/math">
                      <m:acc>
                        <m:accPr>
                          <m:chr m:val="̂"/>
                          <m:ctrlPr>
                            <a:rPr lang="en-US" sz="2400" i="1" smtClean="0">
                              <a:latin typeface="Cambria Math" panose="02040503050406030204" pitchFamily="18" charset="0"/>
                            </a:rPr>
                          </m:ctrlPr>
                        </m:acc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𝑦</m:t>
                              </m:r>
                            </m:e>
                            <m:sub>
                              <m:r>
                                <a:rPr lang="en-US" sz="2400" b="0" i="1" smtClean="0">
                                  <a:latin typeface="Cambria Math" panose="02040503050406030204" pitchFamily="18" charset="0"/>
                                </a:rPr>
                                <m:t>𝑖</m:t>
                              </m:r>
                            </m:sub>
                          </m:sSub>
                        </m:e>
                      </m:acc>
                      <m:r>
                        <a:rPr lang="en-US" sz="2400" i="1">
                          <a:latin typeface="Cambria Math" panose="02040503050406030204" pitchFamily="18" charset="0"/>
                        </a:rPr>
                        <m:t>=</m:t>
                      </m:r>
                      <m:acc>
                        <m:accPr>
                          <m:chr m:val="̂"/>
                          <m:ctrlPr>
                            <a:rPr lang="en-US" sz="2400" i="1" smtClean="0">
                              <a:latin typeface="Cambria Math" panose="02040503050406030204" pitchFamily="18" charset="0"/>
                            </a:rPr>
                          </m:ctrlPr>
                        </m:accPr>
                        <m:e>
                          <m:r>
                            <a:rPr lang="en-US" sz="2400" b="0" i="1" smtClean="0">
                              <a:latin typeface="Cambria Math" panose="02040503050406030204" pitchFamily="18" charset="0"/>
                            </a:rPr>
                            <m:t>𝛼</m:t>
                          </m:r>
                        </m:e>
                      </m:acc>
                      <m:r>
                        <a:rPr lang="en-US" sz="2400" i="1">
                          <a:latin typeface="Cambria Math" panose="02040503050406030204" pitchFamily="18" charset="0"/>
                        </a:rPr>
                        <m:t>+</m:t>
                      </m:r>
                      <m:sSub>
                        <m:sSubPr>
                          <m:ctrlPr>
                            <a:rPr lang="en-US" sz="2400" i="1">
                              <a:latin typeface="Cambria Math" panose="02040503050406030204" pitchFamily="18" charset="0"/>
                            </a:rPr>
                          </m:ctrlPr>
                        </m:sSubPr>
                        <m:e>
                          <m:acc>
                            <m:accPr>
                              <m:chr m:val="̂"/>
                              <m:ctrlPr>
                                <a:rPr lang="en-US" sz="2400" i="1">
                                  <a:gradFill>
                                    <a:gsLst>
                                      <a:gs pos="2917">
                                        <a:schemeClr val="tx1"/>
                                      </a:gs>
                                      <a:gs pos="30000">
                                        <a:schemeClr val="tx1"/>
                                      </a:gs>
                                    </a:gsLst>
                                    <a:lin ang="5400000" scaled="0"/>
                                  </a:gradFill>
                                  <a:latin typeface="Cambria Math" panose="02040503050406030204" pitchFamily="18" charset="0"/>
                                </a:rPr>
                              </m:ctrlPr>
                            </m:accPr>
                            <m:e>
                              <m:r>
                                <a:rPr lang="en-US" sz="2400" i="1">
                                  <a:gradFill>
                                    <a:gsLst>
                                      <a:gs pos="2917">
                                        <a:schemeClr val="tx1"/>
                                      </a:gs>
                                      <a:gs pos="30000">
                                        <a:schemeClr val="tx1"/>
                                      </a:gs>
                                    </a:gsLst>
                                    <a:lin ang="5400000" scaled="0"/>
                                  </a:gradFill>
                                  <a:latin typeface="Cambria Math" panose="02040503050406030204" pitchFamily="18" charset="0"/>
                                </a:rPr>
                                <m:t>𝛽</m:t>
                              </m:r>
                            </m:e>
                          </m:acc>
                          <m:r>
                            <a:rPr lang="en-US" sz="2400" i="1">
                              <a:latin typeface="Cambria Math" panose="02040503050406030204" pitchFamily="18" charset="0"/>
                            </a:rPr>
                            <m:t>𝑥</m:t>
                          </m:r>
                        </m:e>
                        <m:sub>
                          <m:r>
                            <a:rPr lang="en-US" sz="2400" b="0" i="1" smtClean="0">
                              <a:latin typeface="Cambria Math" panose="02040503050406030204" pitchFamily="18" charset="0"/>
                            </a:rPr>
                            <m:t>𝑖</m:t>
                          </m:r>
                        </m:sub>
                      </m:sSub>
                    </m:oMath>
                  </m:oMathPara>
                </a14:m>
                <a:endParaRPr lang="en-US" sz="2400" dirty="0"/>
              </a:p>
              <a:p>
                <a:pPr>
                  <a:lnSpc>
                    <a:spcPct val="90000"/>
                  </a:lnSpc>
                  <a:spcAft>
                    <a:spcPts val="600"/>
                  </a:spcAft>
                </a:pPr>
                <a:endParaRPr lang="en-US" sz="2400" dirty="0">
                  <a:gradFill>
                    <a:gsLst>
                      <a:gs pos="2917">
                        <a:schemeClr val="tx1"/>
                      </a:gs>
                      <a:gs pos="30000">
                        <a:schemeClr val="tx1"/>
                      </a:gs>
                    </a:gsLst>
                    <a:lin ang="5400000" scaled="0"/>
                  </a:gradFill>
                </a:endParaRPr>
              </a:p>
              <a:p>
                <a:pPr>
                  <a:lnSpc>
                    <a:spcPct val="90000"/>
                  </a:lnSpc>
                  <a:spcAft>
                    <a:spcPts val="600"/>
                  </a:spcAft>
                </a:pPr>
                <a:r>
                  <a:rPr lang="en-US" sz="3200" b="1" dirty="0">
                    <a:gradFill>
                      <a:gsLst>
                        <a:gs pos="2917">
                          <a:schemeClr val="tx1"/>
                        </a:gs>
                        <a:gs pos="30000">
                          <a:schemeClr val="tx1"/>
                        </a:gs>
                      </a:gsLst>
                      <a:lin ang="5400000" scaled="0"/>
                    </a:gradFill>
                  </a:rPr>
                  <a:t>Minimizes </a:t>
                </a:r>
                <a14:m>
                  <m:oMath xmlns:m="http://schemas.openxmlformats.org/officeDocument/2006/math">
                    <m:sSup>
                      <m:sSupPr>
                        <m:ctrlPr>
                          <a:rPr lang="en-US" sz="3200" b="1" i="1" smtClean="0">
                            <a:latin typeface="Cambria Math" panose="02040503050406030204" pitchFamily="18" charset="0"/>
                          </a:rPr>
                        </m:ctrlPr>
                      </m:sSupPr>
                      <m:e>
                        <m:d>
                          <m:dPr>
                            <m:ctrlPr>
                              <a:rPr lang="en-US" sz="3200" b="1" i="1" smtClean="0">
                                <a:latin typeface="Cambria Math" panose="02040503050406030204" pitchFamily="18" charset="0"/>
                              </a:rPr>
                            </m:ctrlPr>
                          </m:dPr>
                          <m:e>
                            <m:acc>
                              <m:accPr>
                                <m:chr m:val="̂"/>
                                <m:ctrlPr>
                                  <a:rPr lang="en-US" sz="3200" b="1" i="1">
                                    <a:latin typeface="Cambria Math" panose="02040503050406030204" pitchFamily="18" charset="0"/>
                                  </a:rPr>
                                </m:ctrlPr>
                              </m:accPr>
                              <m:e>
                                <m:r>
                                  <a:rPr lang="en-US" sz="3200" b="1" i="1" smtClean="0">
                                    <a:latin typeface="Cambria Math" panose="02040503050406030204" pitchFamily="18" charset="0"/>
                                  </a:rPr>
                                  <m:t>𝒚</m:t>
                                </m:r>
                              </m:e>
                            </m:acc>
                            <m:r>
                              <a:rPr lang="en-US" sz="3200" b="1" i="1" smtClean="0">
                                <a:latin typeface="Cambria Math" panose="02040503050406030204" pitchFamily="18" charset="0"/>
                              </a:rPr>
                              <m:t>−</m:t>
                            </m:r>
                            <m:r>
                              <a:rPr lang="en-US" sz="3200" b="1" i="1" smtClean="0">
                                <a:latin typeface="Cambria Math" panose="02040503050406030204" pitchFamily="18" charset="0"/>
                              </a:rPr>
                              <m:t>𝒚</m:t>
                            </m:r>
                          </m:e>
                        </m:d>
                      </m:e>
                      <m:sup>
                        <m:r>
                          <a:rPr lang="en-US" sz="3200" b="1" i="1" smtClean="0">
                            <a:latin typeface="Cambria Math" panose="02040503050406030204" pitchFamily="18" charset="0"/>
                          </a:rPr>
                          <m:t>𝟐</m:t>
                        </m:r>
                      </m:sup>
                    </m:sSup>
                    <m:r>
                      <a:rPr lang="en-US" sz="3200" b="1" i="1" smtClean="0">
                        <a:latin typeface="Cambria Math" panose="02040503050406030204" pitchFamily="18" charset="0"/>
                      </a:rPr>
                      <m:t>  </m:t>
                    </m:r>
                  </m:oMath>
                </a14:m>
                <a:endParaRPr lang="en-US" sz="3200" b="1" dirty="0">
                  <a:gradFill>
                    <a:gsLst>
                      <a:gs pos="2917">
                        <a:schemeClr val="tx1"/>
                      </a:gs>
                      <a:gs pos="30000">
                        <a:schemeClr val="tx1"/>
                      </a:gs>
                    </a:gsLst>
                    <a:lin ang="5400000" scaled="0"/>
                  </a:gradFill>
                </a:endParaRPr>
              </a:p>
              <a:p>
                <a:pPr>
                  <a:lnSpc>
                    <a:spcPct val="90000"/>
                  </a:lnSpc>
                  <a:spcAft>
                    <a:spcPts val="600"/>
                  </a:spcAft>
                </a:pPr>
                <a:endParaRPr lang="en-US" sz="2400" dirty="0">
                  <a:gradFill>
                    <a:gsLst>
                      <a:gs pos="2917">
                        <a:schemeClr val="tx1"/>
                      </a:gs>
                      <a:gs pos="30000">
                        <a:schemeClr val="tx1"/>
                      </a:gs>
                    </a:gsLst>
                    <a:lin ang="5400000" scaled="0"/>
                  </a:gradFill>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274320" y="2803490"/>
                <a:ext cx="5342709" cy="3839897"/>
              </a:xfrm>
              <a:prstGeom prst="rect">
                <a:avLst/>
              </a:prstGeom>
              <a:blipFill>
                <a:blip r:embed="rId5"/>
                <a:stretch>
                  <a:fillRect r="-4795"/>
                </a:stretch>
              </a:blipFill>
            </p:spPr>
            <p:txBody>
              <a:bodyPr/>
              <a:lstStyle/>
              <a:p>
                <a:r>
                  <a:rPr lang="en-US">
                    <a:noFill/>
                  </a:rPr>
                  <a:t> </a:t>
                </a:r>
              </a:p>
            </p:txBody>
          </p:sp>
        </mc:Fallback>
      </mc:AlternateContent>
      <p:cxnSp>
        <p:nvCxnSpPr>
          <p:cNvPr id="7" name="Straight Connector 6"/>
          <p:cNvCxnSpPr/>
          <p:nvPr/>
        </p:nvCxnSpPr>
        <p:spPr>
          <a:xfrm flipV="1">
            <a:off x="7244862" y="1336431"/>
            <a:ext cx="3215472" cy="3711837"/>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Rectangle 7"/>
              <p:cNvSpPr/>
              <p:nvPr/>
            </p:nvSpPr>
            <p:spPr>
              <a:xfrm>
                <a:off x="5081412" y="4773408"/>
                <a:ext cx="2060436" cy="910570"/>
              </a:xfrm>
              <a:prstGeom prst="rect">
                <a:avLst/>
              </a:prstGeom>
            </p:spPr>
            <p:txBody>
              <a:bodyPr wrap="none">
                <a:spAutoFit/>
              </a:bodyPr>
              <a:lstStyle/>
              <a:p>
                <a14:m>
                  <m:oMath xmlns:m="http://schemas.openxmlformats.org/officeDocument/2006/math">
                    <m:acc>
                      <m:accPr>
                        <m:chr m:val="̂"/>
                        <m:ctrlPr>
                          <a:rPr lang="en-US" sz="3600" i="1" smtClean="0">
                            <a:latin typeface="Cambria Math" panose="02040503050406030204" pitchFamily="18" charset="0"/>
                          </a:rPr>
                        </m:ctrlPr>
                      </m:accPr>
                      <m:e>
                        <m:r>
                          <a:rPr lang="en-US" sz="3600" i="1">
                            <a:latin typeface="Cambria Math" panose="02040503050406030204" pitchFamily="18" charset="0"/>
                          </a:rPr>
                          <m:t>𝛼</m:t>
                        </m:r>
                      </m:e>
                    </m:acc>
                  </m:oMath>
                </a14:m>
                <a:r>
                  <a:rPr lang="en-US" dirty="0"/>
                  <a:t> </a:t>
                </a:r>
              </a:p>
              <a:p>
                <a:r>
                  <a:rPr lang="en-US" dirty="0"/>
                  <a:t>gives the intercept</a:t>
                </a:r>
              </a:p>
            </p:txBody>
          </p:sp>
        </mc:Choice>
        <mc:Fallback xmlns="">
          <p:sp>
            <p:nvSpPr>
              <p:cNvPr id="8" name="Rectangle 7"/>
              <p:cNvSpPr>
                <a:spLocks noRot="1" noChangeAspect="1" noMove="1" noResize="1" noEditPoints="1" noAdjustHandles="1" noChangeArrowheads="1" noChangeShapeType="1" noTextEdit="1"/>
              </p:cNvSpPr>
              <p:nvPr/>
            </p:nvSpPr>
            <p:spPr>
              <a:xfrm>
                <a:off x="5081412" y="4773408"/>
                <a:ext cx="2060436" cy="910570"/>
              </a:xfrm>
              <a:prstGeom prst="rect">
                <a:avLst/>
              </a:prstGeom>
              <a:blipFill rotWithShape="0">
                <a:blip r:embed="rId6"/>
                <a:stretch>
                  <a:fillRect l="-2663" r="-2367" b="-10067"/>
                </a:stretch>
              </a:blipFill>
            </p:spPr>
            <p:txBody>
              <a:bodyPr/>
              <a:lstStyle/>
              <a:p>
                <a:r>
                  <a:rPr lang="en-US">
                    <a:noFill/>
                  </a:rPr>
                  <a:t> </a:t>
                </a:r>
              </a:p>
            </p:txBody>
          </p:sp>
        </mc:Fallback>
      </mc:AlternateContent>
      <p:cxnSp>
        <p:nvCxnSpPr>
          <p:cNvPr id="11" name="Straight Arrow Connector 10"/>
          <p:cNvCxnSpPr/>
          <p:nvPr/>
        </p:nvCxnSpPr>
        <p:spPr>
          <a:xfrm>
            <a:off x="5588853" y="5048268"/>
            <a:ext cx="1656009" cy="0"/>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Rectangle 11"/>
              <p:cNvSpPr/>
              <p:nvPr/>
            </p:nvSpPr>
            <p:spPr>
              <a:xfrm>
                <a:off x="8166820" y="304145"/>
                <a:ext cx="2026389" cy="611578"/>
              </a:xfrm>
              <a:prstGeom prst="rect">
                <a:avLst/>
              </a:prstGeom>
            </p:spPr>
            <p:txBody>
              <a:bodyPr wrap="none">
                <a:spAutoFit/>
              </a:bodyPr>
              <a:lstStyle/>
              <a:p>
                <a14:m>
                  <m:oMath xmlns:m="http://schemas.openxmlformats.org/officeDocument/2006/math">
                    <m:acc>
                      <m:accPr>
                        <m:chr m:val="̂"/>
                        <m:ctrlPr>
                          <a:rPr lang="en-US" sz="3200" i="1" smtClean="0">
                            <a:latin typeface="Cambria Math" panose="02040503050406030204" pitchFamily="18" charset="0"/>
                          </a:rPr>
                        </m:ctrlPr>
                      </m:accPr>
                      <m:e>
                        <m:r>
                          <a:rPr lang="en-US" sz="3200" b="0" i="1" smtClean="0">
                            <a:latin typeface="Cambria Math" panose="02040503050406030204" pitchFamily="18" charset="0"/>
                          </a:rPr>
                          <m:t>𝛽</m:t>
                        </m:r>
                      </m:e>
                    </m:acc>
                  </m:oMath>
                </a14:m>
                <a:r>
                  <a:rPr lang="en-US" dirty="0"/>
                  <a:t> gives the slope</a:t>
                </a:r>
              </a:p>
            </p:txBody>
          </p:sp>
        </mc:Choice>
        <mc:Fallback xmlns="">
          <p:sp>
            <p:nvSpPr>
              <p:cNvPr id="12" name="Rectangle 11"/>
              <p:cNvSpPr>
                <a:spLocks noRot="1" noChangeAspect="1" noMove="1" noResize="1" noEditPoints="1" noAdjustHandles="1" noChangeArrowheads="1" noChangeShapeType="1" noTextEdit="1"/>
              </p:cNvSpPr>
              <p:nvPr/>
            </p:nvSpPr>
            <p:spPr>
              <a:xfrm>
                <a:off x="8166820" y="304145"/>
                <a:ext cx="2026389" cy="611578"/>
              </a:xfrm>
              <a:prstGeom prst="rect">
                <a:avLst/>
              </a:prstGeom>
              <a:blipFill rotWithShape="0">
                <a:blip r:embed="rId7"/>
                <a:stretch>
                  <a:fillRect r="-1506" b="-10000"/>
                </a:stretch>
              </a:blipFill>
            </p:spPr>
            <p:txBody>
              <a:bodyPr/>
              <a:lstStyle/>
              <a:p>
                <a:r>
                  <a:rPr lang="en-US">
                    <a:noFill/>
                  </a:rPr>
                  <a:t> </a:t>
                </a:r>
              </a:p>
            </p:txBody>
          </p:sp>
        </mc:Fallback>
      </mc:AlternateContent>
      <p:cxnSp>
        <p:nvCxnSpPr>
          <p:cNvPr id="13" name="Straight Arrow Connector 12"/>
          <p:cNvCxnSpPr/>
          <p:nvPr/>
        </p:nvCxnSpPr>
        <p:spPr>
          <a:xfrm>
            <a:off x="9019822" y="900790"/>
            <a:ext cx="748108" cy="1273967"/>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5114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does this work intuitively? </a:t>
            </a:r>
          </a:p>
        </p:txBody>
      </p:sp>
      <p:sp>
        <p:nvSpPr>
          <p:cNvPr id="3" name="Text Placeholder 2"/>
          <p:cNvSpPr>
            <a:spLocks noGrp="1"/>
          </p:cNvSpPr>
          <p:nvPr>
            <p:ph type="body" sz="quarter" idx="10"/>
          </p:nvPr>
        </p:nvSpPr>
        <p:spPr>
          <a:xfrm>
            <a:off x="277526" y="987428"/>
            <a:ext cx="11668238" cy="2335050"/>
          </a:xfrm>
        </p:spPr>
        <p:txBody>
          <a:bodyPr/>
          <a:lstStyle/>
          <a:p>
            <a:endParaRPr lang="en-US" sz="2000" dirty="0">
              <a:solidFill>
                <a:schemeClr val="tx1"/>
              </a:solidFill>
              <a:latin typeface="+mn-lt"/>
            </a:endParaRPr>
          </a:p>
          <a:p>
            <a:endParaRPr lang="en-US" sz="3599" dirty="0">
              <a:solidFill>
                <a:schemeClr val="tx2"/>
              </a:solidFill>
            </a:endParaRPr>
          </a:p>
          <a:p>
            <a:endParaRPr lang="en-US" sz="3599" dirty="0">
              <a:solidFill>
                <a:schemeClr val="tx1"/>
              </a:solidFill>
            </a:endParaRPr>
          </a:p>
          <a:p>
            <a:endParaRPr lang="en-US" sz="3599" dirty="0">
              <a:solidFill>
                <a:schemeClr val="tx2"/>
              </a:solidFill>
            </a:endParaRPr>
          </a:p>
        </p:txBody>
      </p:sp>
      <mc:AlternateContent xmlns:mc="http://schemas.openxmlformats.org/markup-compatibility/2006" xmlns:a14="http://schemas.microsoft.com/office/drawing/2010/main">
        <mc:Choice Requires="a14">
          <p:sp>
            <p:nvSpPr>
              <p:cNvPr id="5" name="TextBox 4"/>
              <p:cNvSpPr txBox="1"/>
              <p:nvPr/>
            </p:nvSpPr>
            <p:spPr>
              <a:xfrm>
                <a:off x="359946" y="1360947"/>
                <a:ext cx="11510433" cy="7286056"/>
              </a:xfrm>
              <a:prstGeom prst="rect">
                <a:avLst/>
              </a:prstGeom>
              <a:noFill/>
            </p:spPr>
            <p:txBody>
              <a:bodyPr wrap="square" lIns="182854" tIns="146283" rIns="182854" bIns="146283" rtlCol="0">
                <a:spAutoFit/>
              </a:bodyPr>
              <a:lstStyle/>
              <a:p>
                <a:pPr>
                  <a:lnSpc>
                    <a:spcPct val="90000"/>
                  </a:lnSpc>
                  <a:spcAft>
                    <a:spcPts val="600"/>
                  </a:spcAft>
                </a:pPr>
                <a:r>
                  <a:rPr lang="en-US" sz="2856" dirty="0">
                    <a:latin typeface="+mj-lt"/>
                  </a:rPr>
                  <a:t>Assume </a:t>
                </a:r>
                <a14:m>
                  <m:oMath xmlns:m="http://schemas.openxmlformats.org/officeDocument/2006/math">
                    <m:r>
                      <a:rPr lang="en-US" sz="2856" i="1" dirty="0">
                        <a:latin typeface="Cambria Math" panose="02040503050406030204" pitchFamily="18" charset="0"/>
                      </a:rPr>
                      <m:t>𝛼</m:t>
                    </m:r>
                    <m:r>
                      <a:rPr lang="en-US" sz="2856" i="1" dirty="0">
                        <a:latin typeface="Cambria Math" panose="02040503050406030204" pitchFamily="18" charset="0"/>
                      </a:rPr>
                      <m:t>=0</m:t>
                    </m:r>
                  </m:oMath>
                </a14:m>
                <a:r>
                  <a:rPr lang="en-US" sz="2856" i="1" dirty="0">
                    <a:latin typeface="+mj-lt"/>
                  </a:rPr>
                  <a:t> </a:t>
                </a:r>
              </a:p>
              <a:p>
                <a:pPr>
                  <a:lnSpc>
                    <a:spcPct val="90000"/>
                  </a:lnSpc>
                  <a:spcAft>
                    <a:spcPts val="600"/>
                  </a:spcAft>
                </a:pPr>
                <a:endParaRPr lang="en-US" sz="2856" dirty="0">
                  <a:latin typeface="Cambria Math" panose="02040503050406030204" pitchFamily="18" charset="0"/>
                </a:endParaRPr>
              </a:p>
              <a:p>
                <a:pPr>
                  <a:lnSpc>
                    <a:spcPct val="90000"/>
                  </a:lnSpc>
                  <a:spcAft>
                    <a:spcPts val="600"/>
                  </a:spcAft>
                </a:pPr>
                <a14:m>
                  <m:oMathPara xmlns:m="http://schemas.openxmlformats.org/officeDocument/2006/math">
                    <m:oMathParaPr>
                      <m:jc m:val="centerGroup"/>
                    </m:oMathParaPr>
                    <m:oMath xmlns:m="http://schemas.openxmlformats.org/officeDocument/2006/math">
                      <m:sSup>
                        <m:sSupPr>
                          <m:ctrlPr>
                            <a:rPr lang="en-US" sz="2856" i="1">
                              <a:latin typeface="Cambria Math" panose="02040503050406030204" pitchFamily="18" charset="0"/>
                            </a:rPr>
                          </m:ctrlPr>
                        </m:sSupPr>
                        <m:e>
                          <m:r>
                            <m:rPr>
                              <m:sty m:val="p"/>
                            </m:rPr>
                            <a:rPr lang="en-US" sz="2856">
                              <a:latin typeface="Cambria Math" panose="02040503050406030204" pitchFamily="18" charset="0"/>
                            </a:rPr>
                            <m:t>mi</m:t>
                          </m:r>
                          <m:sSub>
                            <m:sSubPr>
                              <m:ctrlPr>
                                <a:rPr lang="en-US" sz="2856" i="1">
                                  <a:latin typeface="Cambria Math" panose="02040503050406030204" pitchFamily="18" charset="0"/>
                                </a:rPr>
                              </m:ctrlPr>
                            </m:sSubPr>
                            <m:e>
                              <m:r>
                                <m:rPr>
                                  <m:sty m:val="p"/>
                                </m:rPr>
                                <a:rPr lang="en-US" sz="2856">
                                  <a:latin typeface="Cambria Math" panose="02040503050406030204" pitchFamily="18" charset="0"/>
                                </a:rPr>
                                <m:t>n</m:t>
                              </m:r>
                            </m:e>
                            <m:sub>
                              <m:d>
                                <m:dPr>
                                  <m:begChr m:val="{"/>
                                  <m:endChr m:val="}"/>
                                  <m:ctrlPr>
                                    <a:rPr lang="en-US" sz="2856" i="1">
                                      <a:latin typeface="Cambria Math" panose="02040503050406030204" pitchFamily="18" charset="0"/>
                                    </a:rPr>
                                  </m:ctrlPr>
                                </m:dPr>
                                <m:e>
                                  <m:r>
                                    <m:rPr>
                                      <m:sty m:val="p"/>
                                    </m:rPr>
                                    <a:rPr lang="en-US" sz="2856">
                                      <a:latin typeface="Cambria Math" panose="02040503050406030204" pitchFamily="18" charset="0"/>
                                    </a:rPr>
                                    <m:t>β</m:t>
                                  </m:r>
                                </m:e>
                              </m:d>
                            </m:sub>
                          </m:sSub>
                          <m:r>
                            <a:rPr lang="en-US" sz="2856">
                              <a:latin typeface="Cambria Math" panose="02040503050406030204" pitchFamily="18" charset="0"/>
                            </a:rPr>
                            <m:t> </m:t>
                          </m:r>
                          <m:d>
                            <m:dPr>
                              <m:ctrlPr>
                                <a:rPr lang="en-US" sz="2856" i="1">
                                  <a:latin typeface="Cambria Math" panose="02040503050406030204" pitchFamily="18" charset="0"/>
                                </a:rPr>
                              </m:ctrlPr>
                            </m:dPr>
                            <m:e>
                              <m:r>
                                <m:rPr>
                                  <m:sty m:val="p"/>
                                </m:rPr>
                                <a:rPr lang="en-US" sz="2856">
                                  <a:latin typeface="Cambria Math" panose="02040503050406030204" pitchFamily="18" charset="0"/>
                                </a:rPr>
                                <m:t>y</m:t>
                              </m:r>
                              <m:r>
                                <a:rPr lang="en-US" sz="2856">
                                  <a:latin typeface="Cambria Math" panose="02040503050406030204" pitchFamily="18" charset="0"/>
                                </a:rPr>
                                <m:t>−</m:t>
                              </m:r>
                              <m:acc>
                                <m:accPr>
                                  <m:chr m:val="̂"/>
                                  <m:ctrlPr>
                                    <a:rPr lang="en-US" sz="2856" i="1">
                                      <a:latin typeface="Cambria Math" panose="02040503050406030204" pitchFamily="18" charset="0"/>
                                    </a:rPr>
                                  </m:ctrlPr>
                                </m:accPr>
                                <m:e>
                                  <m:r>
                                    <m:rPr>
                                      <m:sty m:val="p"/>
                                    </m:rPr>
                                    <a:rPr lang="en-US" sz="2856">
                                      <a:latin typeface="Cambria Math" panose="02040503050406030204" pitchFamily="18" charset="0"/>
                                    </a:rPr>
                                    <m:t>y</m:t>
                                  </m:r>
                                </m:e>
                              </m:acc>
                            </m:e>
                          </m:d>
                        </m:e>
                        <m:sup>
                          <m:r>
                            <a:rPr lang="en-US" sz="2856">
                              <a:latin typeface="Cambria Math" panose="02040503050406030204" pitchFamily="18" charset="0"/>
                            </a:rPr>
                            <m:t>2</m:t>
                          </m:r>
                        </m:sup>
                      </m:sSup>
                      <m:r>
                        <a:rPr lang="en-US" sz="2856">
                          <a:latin typeface="Cambria Math" panose="02040503050406030204" pitchFamily="18" charset="0"/>
                        </a:rPr>
                        <m:t>=</m:t>
                      </m:r>
                      <m:sSup>
                        <m:sSupPr>
                          <m:ctrlPr>
                            <a:rPr lang="en-US" sz="2856" i="1">
                              <a:latin typeface="Cambria Math" panose="02040503050406030204" pitchFamily="18" charset="0"/>
                            </a:rPr>
                          </m:ctrlPr>
                        </m:sSupPr>
                        <m:e>
                          <m:d>
                            <m:dPr>
                              <m:ctrlPr>
                                <a:rPr lang="en-US" sz="2856" i="1">
                                  <a:latin typeface="Cambria Math" panose="02040503050406030204" pitchFamily="18" charset="0"/>
                                </a:rPr>
                              </m:ctrlPr>
                            </m:dPr>
                            <m:e>
                              <m:r>
                                <m:rPr>
                                  <m:sty m:val="p"/>
                                </m:rPr>
                                <a:rPr lang="en-US" sz="2856">
                                  <a:latin typeface="Cambria Math" panose="02040503050406030204" pitchFamily="18" charset="0"/>
                                </a:rPr>
                                <m:t>y</m:t>
                              </m:r>
                              <m:r>
                                <a:rPr lang="en-US" sz="2856">
                                  <a:latin typeface="Cambria Math" panose="02040503050406030204" pitchFamily="18" charset="0"/>
                                </a:rPr>
                                <m:t>−</m:t>
                              </m:r>
                              <m:acc>
                                <m:accPr>
                                  <m:chr m:val="̂"/>
                                  <m:ctrlPr>
                                    <a:rPr lang="en-US" sz="2856" i="1">
                                      <a:gradFill>
                                        <a:gsLst>
                                          <a:gs pos="2917">
                                            <a:schemeClr val="tx1"/>
                                          </a:gs>
                                          <a:gs pos="30000">
                                            <a:schemeClr val="tx1"/>
                                          </a:gs>
                                        </a:gsLst>
                                        <a:lin ang="5400000" scaled="0"/>
                                      </a:gradFill>
                                      <a:latin typeface="Cambria Math" panose="02040503050406030204" pitchFamily="18" charset="0"/>
                                    </a:rPr>
                                  </m:ctrlPr>
                                </m:accPr>
                                <m:e>
                                  <m:r>
                                    <a:rPr lang="en-US" sz="2856" i="1">
                                      <a:gradFill>
                                        <a:gsLst>
                                          <a:gs pos="2917">
                                            <a:schemeClr val="tx1"/>
                                          </a:gs>
                                          <a:gs pos="30000">
                                            <a:schemeClr val="tx1"/>
                                          </a:gs>
                                        </a:gsLst>
                                        <a:lin ang="5400000" scaled="0"/>
                                      </a:gradFill>
                                      <a:latin typeface="Cambria Math" panose="02040503050406030204" pitchFamily="18" charset="0"/>
                                    </a:rPr>
                                    <m:t>𝛽</m:t>
                                  </m:r>
                                </m:e>
                              </m:acc>
                              <m:r>
                                <a:rPr lang="en-US" sz="2856" i="1">
                                  <a:latin typeface="Cambria Math" panose="02040503050406030204" pitchFamily="18" charset="0"/>
                                </a:rPr>
                                <m:t>𝑥</m:t>
                              </m:r>
                            </m:e>
                          </m:d>
                        </m:e>
                        <m:sup>
                          <m:r>
                            <a:rPr lang="en-US" sz="2856" i="1">
                              <a:latin typeface="Cambria Math" panose="02040503050406030204" pitchFamily="18" charset="0"/>
                            </a:rPr>
                            <m:t>2</m:t>
                          </m:r>
                        </m:sup>
                      </m:sSup>
                    </m:oMath>
                  </m:oMathPara>
                </a14:m>
                <a:endParaRPr lang="en-US" sz="2856" dirty="0"/>
              </a:p>
              <a:p>
                <a:pPr>
                  <a:lnSpc>
                    <a:spcPct val="90000"/>
                  </a:lnSpc>
                  <a:spcAft>
                    <a:spcPts val="600"/>
                  </a:spcAft>
                </a:pPr>
                <a14:m>
                  <m:oMathPara xmlns:m="http://schemas.openxmlformats.org/officeDocument/2006/math">
                    <m:oMathParaPr>
                      <m:jc m:val="centerGroup"/>
                    </m:oMathParaPr>
                    <m:oMath xmlns:m="http://schemas.openxmlformats.org/officeDocument/2006/math">
                      <m:r>
                        <a:rPr lang="en-US" sz="2856">
                          <a:latin typeface="Cambria Math" panose="02040503050406030204" pitchFamily="18" charset="0"/>
                        </a:rPr>
                        <m:t>=</m:t>
                      </m:r>
                      <m:sSup>
                        <m:sSupPr>
                          <m:ctrlPr>
                            <a:rPr lang="en-US" sz="2856" i="1">
                              <a:latin typeface="Cambria Math" panose="02040503050406030204" pitchFamily="18" charset="0"/>
                            </a:rPr>
                          </m:ctrlPr>
                        </m:sSupPr>
                        <m:e>
                          <m:r>
                            <m:rPr>
                              <m:sty m:val="p"/>
                            </m:rPr>
                            <a:rPr lang="en-US" sz="2856">
                              <a:latin typeface="Cambria Math" panose="02040503050406030204" pitchFamily="18" charset="0"/>
                            </a:rPr>
                            <m:t>y</m:t>
                          </m:r>
                        </m:e>
                        <m:sup>
                          <m:r>
                            <a:rPr lang="en-US" sz="2856">
                              <a:latin typeface="Cambria Math" panose="02040503050406030204" pitchFamily="18" charset="0"/>
                            </a:rPr>
                            <m:t>2</m:t>
                          </m:r>
                        </m:sup>
                      </m:sSup>
                      <m:r>
                        <a:rPr lang="en-US" sz="2856">
                          <a:latin typeface="Cambria Math" panose="02040503050406030204" pitchFamily="18" charset="0"/>
                        </a:rPr>
                        <m:t>−</m:t>
                      </m:r>
                      <m:r>
                        <a:rPr lang="en-US" sz="2856" i="1">
                          <a:latin typeface="Cambria Math" panose="02040503050406030204" pitchFamily="18" charset="0"/>
                        </a:rPr>
                        <m:t>2</m:t>
                      </m:r>
                      <m:acc>
                        <m:accPr>
                          <m:chr m:val="̂"/>
                          <m:ctrlPr>
                            <a:rPr lang="en-US" sz="2856" i="1">
                              <a:gradFill>
                                <a:gsLst>
                                  <a:gs pos="2917">
                                    <a:schemeClr val="tx1"/>
                                  </a:gs>
                                  <a:gs pos="30000">
                                    <a:schemeClr val="tx1"/>
                                  </a:gs>
                                </a:gsLst>
                                <a:lin ang="5400000" scaled="0"/>
                              </a:gradFill>
                              <a:latin typeface="Cambria Math" panose="02040503050406030204" pitchFamily="18" charset="0"/>
                            </a:rPr>
                          </m:ctrlPr>
                        </m:accPr>
                        <m:e>
                          <m:r>
                            <a:rPr lang="en-US" sz="2856" i="1">
                              <a:gradFill>
                                <a:gsLst>
                                  <a:gs pos="2917">
                                    <a:schemeClr val="tx1"/>
                                  </a:gs>
                                  <a:gs pos="30000">
                                    <a:schemeClr val="tx1"/>
                                  </a:gs>
                                </a:gsLst>
                                <a:lin ang="5400000" scaled="0"/>
                              </a:gradFill>
                              <a:latin typeface="Cambria Math" panose="02040503050406030204" pitchFamily="18" charset="0"/>
                            </a:rPr>
                            <m:t>𝛽</m:t>
                          </m:r>
                        </m:e>
                      </m:acc>
                      <m:r>
                        <a:rPr lang="en-US" sz="2856" i="1">
                          <a:latin typeface="Cambria Math" panose="02040503050406030204" pitchFamily="18" charset="0"/>
                        </a:rPr>
                        <m:t>𝑥𝑦</m:t>
                      </m:r>
                      <m:r>
                        <a:rPr lang="en-US" sz="2856" i="1">
                          <a:latin typeface="Cambria Math" panose="02040503050406030204" pitchFamily="18" charset="0"/>
                        </a:rPr>
                        <m:t>+</m:t>
                      </m:r>
                      <m:sSup>
                        <m:sSupPr>
                          <m:ctrlPr>
                            <a:rPr lang="en-US" sz="2856" i="1">
                              <a:latin typeface="Cambria Math" panose="02040503050406030204" pitchFamily="18" charset="0"/>
                            </a:rPr>
                          </m:ctrlPr>
                        </m:sSupPr>
                        <m:e>
                          <m:r>
                            <a:rPr lang="en-US" sz="2856" i="1">
                              <a:latin typeface="Cambria Math" panose="02040503050406030204" pitchFamily="18" charset="0"/>
                            </a:rPr>
                            <m:t>(</m:t>
                          </m:r>
                          <m:acc>
                            <m:accPr>
                              <m:chr m:val="̂"/>
                              <m:ctrlPr>
                                <a:rPr lang="en-US" sz="2856" i="1">
                                  <a:gradFill>
                                    <a:gsLst>
                                      <a:gs pos="2917">
                                        <a:schemeClr val="tx1"/>
                                      </a:gs>
                                      <a:gs pos="30000">
                                        <a:schemeClr val="tx1"/>
                                      </a:gs>
                                    </a:gsLst>
                                    <a:lin ang="5400000" scaled="0"/>
                                  </a:gradFill>
                                  <a:latin typeface="Cambria Math" panose="02040503050406030204" pitchFamily="18" charset="0"/>
                                </a:rPr>
                              </m:ctrlPr>
                            </m:accPr>
                            <m:e>
                              <m:r>
                                <a:rPr lang="en-US" sz="2856" i="1">
                                  <a:gradFill>
                                    <a:gsLst>
                                      <a:gs pos="2917">
                                        <a:schemeClr val="tx1"/>
                                      </a:gs>
                                      <a:gs pos="30000">
                                        <a:schemeClr val="tx1"/>
                                      </a:gs>
                                    </a:gsLst>
                                    <a:lin ang="5400000" scaled="0"/>
                                  </a:gradFill>
                                  <a:latin typeface="Cambria Math" panose="02040503050406030204" pitchFamily="18" charset="0"/>
                                </a:rPr>
                                <m:t>𝛽</m:t>
                              </m:r>
                            </m:e>
                          </m:acc>
                          <m:r>
                            <a:rPr lang="en-US" sz="2856" i="1">
                              <a:latin typeface="Cambria Math" panose="02040503050406030204" pitchFamily="18" charset="0"/>
                            </a:rPr>
                            <m:t>𝑥</m:t>
                          </m:r>
                          <m:r>
                            <a:rPr lang="en-US" sz="2856" i="1">
                              <a:latin typeface="Cambria Math" panose="02040503050406030204" pitchFamily="18" charset="0"/>
                            </a:rPr>
                            <m:t>)</m:t>
                          </m:r>
                        </m:e>
                        <m:sup>
                          <m:r>
                            <a:rPr lang="en-US" sz="2856" i="1">
                              <a:latin typeface="Cambria Math" panose="02040503050406030204" pitchFamily="18" charset="0"/>
                            </a:rPr>
                            <m:t>2</m:t>
                          </m:r>
                        </m:sup>
                      </m:sSup>
                    </m:oMath>
                  </m:oMathPara>
                </a14:m>
                <a:endParaRPr lang="en-US" sz="2856" b="1" dirty="0">
                  <a:gradFill>
                    <a:gsLst>
                      <a:gs pos="2917">
                        <a:schemeClr val="tx1"/>
                      </a:gs>
                      <a:gs pos="30000">
                        <a:schemeClr val="tx1"/>
                      </a:gs>
                    </a:gsLst>
                    <a:lin ang="5400000" scaled="0"/>
                  </a:gradFill>
                </a:endParaRPr>
              </a:p>
              <a:p>
                <a:pPr>
                  <a:lnSpc>
                    <a:spcPct val="90000"/>
                  </a:lnSpc>
                  <a:spcAft>
                    <a:spcPts val="600"/>
                  </a:spcAft>
                </a:pPr>
                <a14:m>
                  <m:oMathPara xmlns:m="http://schemas.openxmlformats.org/officeDocument/2006/math">
                    <m:oMathParaPr>
                      <m:jc m:val="centerGroup"/>
                    </m:oMathParaPr>
                    <m:oMath xmlns:m="http://schemas.openxmlformats.org/officeDocument/2006/math">
                      <m:r>
                        <a:rPr lang="en-US" sz="2856" b="0" i="1" smtClean="0">
                          <a:latin typeface="Cambria Math" panose="02040503050406030204" pitchFamily="18" charset="0"/>
                        </a:rPr>
                        <m:t>𝐹𝑂𝐶</m:t>
                      </m:r>
                      <m:r>
                        <a:rPr lang="en-US" sz="2856" i="1">
                          <a:latin typeface="Cambria Math" panose="02040503050406030204" pitchFamily="18" charset="0"/>
                        </a:rPr>
                        <m:t>→−2</m:t>
                      </m:r>
                      <m:r>
                        <a:rPr lang="en-US" sz="2856" i="1">
                          <a:latin typeface="Cambria Math" panose="02040503050406030204" pitchFamily="18" charset="0"/>
                        </a:rPr>
                        <m:t>𝑥𝑦</m:t>
                      </m:r>
                      <m:r>
                        <a:rPr lang="en-US" sz="2856" i="1">
                          <a:latin typeface="Cambria Math" panose="02040503050406030204" pitchFamily="18" charset="0"/>
                        </a:rPr>
                        <m:t>+</m:t>
                      </m:r>
                      <m:sSup>
                        <m:sSupPr>
                          <m:ctrlPr>
                            <a:rPr lang="en-US" sz="2856" i="1">
                              <a:latin typeface="Cambria Math" panose="02040503050406030204" pitchFamily="18" charset="0"/>
                            </a:rPr>
                          </m:ctrlPr>
                        </m:sSupPr>
                        <m:e>
                          <m:r>
                            <a:rPr lang="en-US" sz="2856" i="1">
                              <a:latin typeface="Cambria Math" panose="02040503050406030204" pitchFamily="18" charset="0"/>
                            </a:rPr>
                            <m:t>2</m:t>
                          </m:r>
                          <m:acc>
                            <m:accPr>
                              <m:chr m:val="̂"/>
                              <m:ctrlPr>
                                <a:rPr lang="en-US" sz="2856" b="1" i="1">
                                  <a:latin typeface="Cambria Math" panose="02040503050406030204" pitchFamily="18" charset="0"/>
                                </a:rPr>
                              </m:ctrlPr>
                            </m:accPr>
                            <m:e>
                              <m:r>
                                <a:rPr lang="en-US" sz="2856" b="1" i="1">
                                  <a:latin typeface="Cambria Math" panose="02040503050406030204" pitchFamily="18" charset="0"/>
                                </a:rPr>
                                <m:t>𝜷</m:t>
                              </m:r>
                            </m:e>
                          </m:acc>
                          <m:r>
                            <a:rPr lang="en-US" sz="2856" i="1">
                              <a:latin typeface="Cambria Math" panose="02040503050406030204" pitchFamily="18" charset="0"/>
                            </a:rPr>
                            <m:t>𝑥</m:t>
                          </m:r>
                        </m:e>
                        <m:sup>
                          <m:r>
                            <a:rPr lang="en-US" sz="2856" i="1">
                              <a:latin typeface="Cambria Math" panose="02040503050406030204" pitchFamily="18" charset="0"/>
                            </a:rPr>
                            <m:t>2</m:t>
                          </m:r>
                        </m:sup>
                      </m:sSup>
                      <m:r>
                        <a:rPr lang="en-US" sz="2856" i="1">
                          <a:latin typeface="Cambria Math" panose="02040503050406030204" pitchFamily="18" charset="0"/>
                        </a:rPr>
                        <m:t>=0</m:t>
                      </m:r>
                    </m:oMath>
                  </m:oMathPara>
                </a14:m>
                <a:endParaRPr lang="en-US" sz="2856" dirty="0"/>
              </a:p>
              <a:p>
                <a:pPr>
                  <a:lnSpc>
                    <a:spcPct val="90000"/>
                  </a:lnSpc>
                  <a:spcAft>
                    <a:spcPts val="600"/>
                  </a:spcAft>
                </a:pPr>
                <a14:m>
                  <m:oMathPara xmlns:m="http://schemas.openxmlformats.org/officeDocument/2006/math">
                    <m:oMathParaPr>
                      <m:jc m:val="centerGroup"/>
                    </m:oMathParaPr>
                    <m:oMath xmlns:m="http://schemas.openxmlformats.org/officeDocument/2006/math">
                      <m:r>
                        <a:rPr lang="en-US" sz="2856" i="1">
                          <a:latin typeface="Cambria Math" panose="02040503050406030204" pitchFamily="18" charset="0"/>
                        </a:rPr>
                        <m:t>→</m:t>
                      </m:r>
                      <m:sSup>
                        <m:sSupPr>
                          <m:ctrlPr>
                            <a:rPr lang="en-US" sz="2856" i="1">
                              <a:latin typeface="Cambria Math" panose="02040503050406030204" pitchFamily="18" charset="0"/>
                            </a:rPr>
                          </m:ctrlPr>
                        </m:sSupPr>
                        <m:e>
                          <m:acc>
                            <m:accPr>
                              <m:chr m:val="̂"/>
                              <m:ctrlPr>
                                <a:rPr lang="en-US" sz="2856" b="1" i="1">
                                  <a:latin typeface="Cambria Math" panose="02040503050406030204" pitchFamily="18" charset="0"/>
                                </a:rPr>
                              </m:ctrlPr>
                            </m:accPr>
                            <m:e>
                              <m:r>
                                <a:rPr lang="en-US" sz="2856" b="1" i="1">
                                  <a:latin typeface="Cambria Math" panose="02040503050406030204" pitchFamily="18" charset="0"/>
                                </a:rPr>
                                <m:t>𝜷</m:t>
                              </m:r>
                            </m:e>
                          </m:acc>
                          <m:r>
                            <a:rPr lang="en-US" sz="2856" i="1">
                              <a:latin typeface="Cambria Math" panose="02040503050406030204" pitchFamily="18" charset="0"/>
                            </a:rPr>
                            <m:t>𝑥</m:t>
                          </m:r>
                        </m:e>
                        <m:sup>
                          <m:r>
                            <a:rPr lang="en-US" sz="2856" i="1">
                              <a:latin typeface="Cambria Math" panose="02040503050406030204" pitchFamily="18" charset="0"/>
                            </a:rPr>
                            <m:t>2</m:t>
                          </m:r>
                        </m:sup>
                      </m:sSup>
                      <m:r>
                        <a:rPr lang="en-US" sz="2856" i="1">
                          <a:latin typeface="Cambria Math" panose="02040503050406030204" pitchFamily="18" charset="0"/>
                        </a:rPr>
                        <m:t>=</m:t>
                      </m:r>
                      <m:r>
                        <a:rPr lang="en-US" sz="2856" i="1">
                          <a:latin typeface="Cambria Math" panose="02040503050406030204" pitchFamily="18" charset="0"/>
                        </a:rPr>
                        <m:t>𝑥𝑦</m:t>
                      </m:r>
                    </m:oMath>
                  </m:oMathPara>
                </a14:m>
                <a:endParaRPr lang="en-US" sz="2856" dirty="0"/>
              </a:p>
              <a:p>
                <a:pPr>
                  <a:lnSpc>
                    <a:spcPct val="90000"/>
                  </a:lnSpc>
                  <a:spcAft>
                    <a:spcPts val="600"/>
                  </a:spcAft>
                </a:pPr>
                <a14:m>
                  <m:oMathPara xmlns:m="http://schemas.openxmlformats.org/officeDocument/2006/math">
                    <m:oMathParaPr>
                      <m:jc m:val="centerGroup"/>
                    </m:oMathParaPr>
                    <m:oMath xmlns:m="http://schemas.openxmlformats.org/officeDocument/2006/math">
                      <m:acc>
                        <m:accPr>
                          <m:chr m:val="̂"/>
                          <m:ctrlPr>
                            <a:rPr lang="en-US" sz="2856" i="1">
                              <a:latin typeface="Cambria Math" panose="02040503050406030204" pitchFamily="18" charset="0"/>
                            </a:rPr>
                          </m:ctrlPr>
                        </m:accPr>
                        <m:e>
                          <m:r>
                            <a:rPr lang="en-US" sz="2856" b="1" i="1">
                              <a:latin typeface="Cambria Math" panose="02040503050406030204" pitchFamily="18" charset="0"/>
                            </a:rPr>
                            <m:t>𝜷</m:t>
                          </m:r>
                        </m:e>
                      </m:acc>
                      <m:r>
                        <a:rPr lang="en-US" sz="2856" i="1">
                          <a:latin typeface="Cambria Math" panose="02040503050406030204" pitchFamily="18" charset="0"/>
                        </a:rPr>
                        <m:t>=</m:t>
                      </m:r>
                      <m:f>
                        <m:fPr>
                          <m:ctrlPr>
                            <a:rPr lang="en-US" sz="2856" i="1">
                              <a:latin typeface="Cambria Math" panose="02040503050406030204" pitchFamily="18" charset="0"/>
                            </a:rPr>
                          </m:ctrlPr>
                        </m:fPr>
                        <m:num>
                          <m:r>
                            <a:rPr lang="en-US" sz="2856" i="1">
                              <a:latin typeface="Cambria Math" panose="02040503050406030204" pitchFamily="18" charset="0"/>
                            </a:rPr>
                            <m:t>𝑥𝑦</m:t>
                          </m:r>
                        </m:num>
                        <m:den>
                          <m:sSup>
                            <m:sSupPr>
                              <m:ctrlPr>
                                <a:rPr lang="en-US" sz="2856" i="1">
                                  <a:latin typeface="Cambria Math" panose="02040503050406030204" pitchFamily="18" charset="0"/>
                                </a:rPr>
                              </m:ctrlPr>
                            </m:sSupPr>
                            <m:e>
                              <m:r>
                                <a:rPr lang="en-US" sz="2856" i="1">
                                  <a:latin typeface="Cambria Math" panose="02040503050406030204" pitchFamily="18" charset="0"/>
                                </a:rPr>
                                <m:t>𝑥</m:t>
                              </m:r>
                            </m:e>
                            <m:sup>
                              <m:r>
                                <a:rPr lang="en-US" sz="2856" i="1">
                                  <a:latin typeface="Cambria Math" panose="02040503050406030204" pitchFamily="18" charset="0"/>
                                </a:rPr>
                                <m:t>2</m:t>
                              </m:r>
                            </m:sup>
                          </m:sSup>
                        </m:den>
                      </m:f>
                    </m:oMath>
                  </m:oMathPara>
                </a14:m>
                <a:endParaRPr lang="en-US" sz="2856" i="1" dirty="0">
                  <a:latin typeface="Cambria Math" panose="02040503050406030204" pitchFamily="18" charset="0"/>
                </a:endParaRPr>
              </a:p>
              <a:p>
                <a:pPr>
                  <a:lnSpc>
                    <a:spcPct val="90000"/>
                  </a:lnSpc>
                  <a:spcAft>
                    <a:spcPts val="600"/>
                  </a:spcAft>
                </a:pPr>
                <a:endParaRPr lang="en-US" sz="2856" i="1" dirty="0">
                  <a:latin typeface="Cambria Math" panose="02040503050406030204" pitchFamily="18" charset="0"/>
                </a:endParaRPr>
              </a:p>
              <a:p>
                <a:pPr>
                  <a:lnSpc>
                    <a:spcPct val="90000"/>
                  </a:lnSpc>
                  <a:spcAft>
                    <a:spcPts val="600"/>
                  </a:spcAft>
                </a:pPr>
                <a14:m>
                  <m:oMathPara xmlns:m="http://schemas.openxmlformats.org/officeDocument/2006/math">
                    <m:oMathParaPr>
                      <m:jc m:val="centerGroup"/>
                    </m:oMathParaPr>
                    <m:oMath xmlns:m="http://schemas.openxmlformats.org/officeDocument/2006/math">
                      <m:acc>
                        <m:accPr>
                          <m:chr m:val="̂"/>
                          <m:ctrlPr>
                            <a:rPr lang="en-US" sz="2856" i="1">
                              <a:latin typeface="Cambria Math" panose="02040503050406030204" pitchFamily="18" charset="0"/>
                            </a:rPr>
                          </m:ctrlPr>
                        </m:accPr>
                        <m:e>
                          <m:r>
                            <a:rPr lang="en-US" sz="2856" b="1" i="1">
                              <a:latin typeface="Cambria Math" panose="02040503050406030204" pitchFamily="18" charset="0"/>
                            </a:rPr>
                            <m:t>𝜷</m:t>
                          </m:r>
                        </m:e>
                      </m:acc>
                      <m:r>
                        <a:rPr lang="en-US" sz="2856" i="1">
                          <a:latin typeface="Cambria Math" panose="02040503050406030204" pitchFamily="18" charset="0"/>
                        </a:rPr>
                        <m:t>=</m:t>
                      </m:r>
                      <m:sSup>
                        <m:sSupPr>
                          <m:ctrlPr>
                            <a:rPr lang="en-US" sz="2856" i="1">
                              <a:latin typeface="Cambria Math" panose="02040503050406030204" pitchFamily="18" charset="0"/>
                            </a:rPr>
                          </m:ctrlPr>
                        </m:sSupPr>
                        <m:e>
                          <m:d>
                            <m:dPr>
                              <m:ctrlPr>
                                <a:rPr lang="en-US" sz="2856" i="1">
                                  <a:latin typeface="Cambria Math" panose="02040503050406030204" pitchFamily="18" charset="0"/>
                                </a:rPr>
                              </m:ctrlPr>
                            </m:dPr>
                            <m:e>
                              <m:sSup>
                                <m:sSupPr>
                                  <m:ctrlPr>
                                    <a:rPr lang="en-US" sz="2856" i="1">
                                      <a:latin typeface="Cambria Math" panose="02040503050406030204" pitchFamily="18" charset="0"/>
                                    </a:rPr>
                                  </m:ctrlPr>
                                </m:sSupPr>
                                <m:e>
                                  <m:r>
                                    <a:rPr lang="en-US" sz="2856" i="1">
                                      <a:latin typeface="Cambria Math" panose="02040503050406030204" pitchFamily="18" charset="0"/>
                                    </a:rPr>
                                    <m:t>𝑋</m:t>
                                  </m:r>
                                </m:e>
                                <m:sup>
                                  <m:r>
                                    <a:rPr lang="en-US" sz="2856" i="1">
                                      <a:latin typeface="Cambria Math" panose="02040503050406030204" pitchFamily="18" charset="0"/>
                                    </a:rPr>
                                    <m:t>′</m:t>
                                  </m:r>
                                </m:sup>
                              </m:sSup>
                              <m:r>
                                <a:rPr lang="en-US" sz="2856" i="1">
                                  <a:latin typeface="Cambria Math" panose="02040503050406030204" pitchFamily="18" charset="0"/>
                                </a:rPr>
                                <m:t>𝑋</m:t>
                              </m:r>
                            </m:e>
                          </m:d>
                        </m:e>
                        <m:sup>
                          <m:r>
                            <a:rPr lang="en-US" sz="2856" i="1">
                              <a:latin typeface="Cambria Math" panose="02040503050406030204" pitchFamily="18" charset="0"/>
                            </a:rPr>
                            <m:t>−1</m:t>
                          </m:r>
                        </m:sup>
                      </m:sSup>
                      <m:r>
                        <a:rPr lang="en-US" sz="2856" i="1">
                          <a:latin typeface="Cambria Math" panose="02040503050406030204" pitchFamily="18" charset="0"/>
                        </a:rPr>
                        <m:t>(</m:t>
                      </m:r>
                      <m:sSup>
                        <m:sSupPr>
                          <m:ctrlPr>
                            <a:rPr lang="en-US" sz="2856" i="1">
                              <a:latin typeface="Cambria Math" panose="02040503050406030204" pitchFamily="18" charset="0"/>
                            </a:rPr>
                          </m:ctrlPr>
                        </m:sSupPr>
                        <m:e>
                          <m:r>
                            <a:rPr lang="en-US" sz="2856" i="1">
                              <a:latin typeface="Cambria Math" panose="02040503050406030204" pitchFamily="18" charset="0"/>
                            </a:rPr>
                            <m:t>𝑋</m:t>
                          </m:r>
                        </m:e>
                        <m:sup>
                          <m:r>
                            <a:rPr lang="en-US" sz="2856" i="1">
                              <a:latin typeface="Cambria Math" panose="02040503050406030204" pitchFamily="18" charset="0"/>
                            </a:rPr>
                            <m:t>′</m:t>
                          </m:r>
                        </m:sup>
                      </m:sSup>
                      <m:r>
                        <a:rPr lang="en-US" sz="2856" i="1">
                          <a:latin typeface="Cambria Math" panose="02040503050406030204" pitchFamily="18" charset="0"/>
                        </a:rPr>
                        <m:t>𝑌</m:t>
                      </m:r>
                      <m:r>
                        <a:rPr lang="en-US" sz="2856" i="1">
                          <a:latin typeface="Cambria Math" panose="02040503050406030204" pitchFamily="18" charset="0"/>
                        </a:rPr>
                        <m:t>)</m:t>
                      </m:r>
                    </m:oMath>
                  </m:oMathPara>
                </a14:m>
                <a:endParaRPr lang="en-US" sz="2856" baseline="30000" dirty="0"/>
              </a:p>
              <a:p>
                <a:pPr>
                  <a:lnSpc>
                    <a:spcPct val="90000"/>
                  </a:lnSpc>
                  <a:spcAft>
                    <a:spcPts val="600"/>
                  </a:spcAft>
                </a:pPr>
                <a:endParaRPr lang="en-US" sz="2856" baseline="30000" dirty="0"/>
              </a:p>
              <a:p>
                <a:pPr>
                  <a:lnSpc>
                    <a:spcPct val="90000"/>
                  </a:lnSpc>
                  <a:spcAft>
                    <a:spcPts val="600"/>
                  </a:spcAft>
                </a:pPr>
                <a:endParaRPr lang="en-US" sz="2856" b="1" dirty="0">
                  <a:gradFill>
                    <a:gsLst>
                      <a:gs pos="2917">
                        <a:schemeClr val="tx1"/>
                      </a:gs>
                      <a:gs pos="30000">
                        <a:schemeClr val="tx1"/>
                      </a:gs>
                    </a:gsLst>
                    <a:lin ang="5400000" scaled="0"/>
                  </a:gradFill>
                </a:endParaRPr>
              </a:p>
              <a:p>
                <a:pPr>
                  <a:lnSpc>
                    <a:spcPct val="90000"/>
                  </a:lnSpc>
                  <a:spcAft>
                    <a:spcPts val="600"/>
                  </a:spcAft>
                </a:pPr>
                <a:endParaRPr lang="en-US" sz="2856" b="1" dirty="0">
                  <a:gradFill>
                    <a:gsLst>
                      <a:gs pos="2917">
                        <a:schemeClr val="tx1"/>
                      </a:gs>
                      <a:gs pos="30000">
                        <a:schemeClr val="tx1"/>
                      </a:gs>
                    </a:gsLst>
                    <a:lin ang="5400000" scaled="0"/>
                  </a:gradFill>
                </a:endParaRPr>
              </a:p>
              <a:p>
                <a:pPr>
                  <a:lnSpc>
                    <a:spcPct val="90000"/>
                  </a:lnSpc>
                  <a:spcAft>
                    <a:spcPts val="600"/>
                  </a:spcAft>
                </a:pPr>
                <a:endParaRPr lang="en-US" sz="2856" b="1" dirty="0">
                  <a:gradFill>
                    <a:gsLst>
                      <a:gs pos="2917">
                        <a:schemeClr val="tx1"/>
                      </a:gs>
                      <a:gs pos="30000">
                        <a:schemeClr val="tx1"/>
                      </a:gs>
                    </a:gsLst>
                    <a:lin ang="5400000" scaled="0"/>
                  </a:gradFill>
                </a:endParaRPr>
              </a:p>
              <a:p>
                <a:pPr>
                  <a:lnSpc>
                    <a:spcPct val="90000"/>
                  </a:lnSpc>
                  <a:spcAft>
                    <a:spcPts val="600"/>
                  </a:spcAft>
                </a:pPr>
                <a:endParaRPr lang="en-US" sz="2400" dirty="0">
                  <a:gradFill>
                    <a:gsLst>
                      <a:gs pos="2917">
                        <a:schemeClr val="tx1"/>
                      </a:gs>
                      <a:gs pos="30000">
                        <a:schemeClr val="tx1"/>
                      </a:gs>
                    </a:gsLst>
                    <a:lin ang="5400000" scaled="0"/>
                  </a:gradFill>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359946" y="1360947"/>
                <a:ext cx="11510433" cy="7286056"/>
              </a:xfrm>
              <a:prstGeom prst="rect">
                <a:avLst/>
              </a:prstGeom>
              <a:blipFill>
                <a:blip r:embed="rId3"/>
                <a:stretch>
                  <a:fillRect l="-318" t="-84"/>
                </a:stretch>
              </a:blipFill>
            </p:spPr>
            <p:txBody>
              <a:bodyPr/>
              <a:lstStyle/>
              <a:p>
                <a:r>
                  <a:rPr lang="en-US">
                    <a:noFill/>
                  </a:rPr>
                  <a:t> </a:t>
                </a:r>
              </a:p>
            </p:txBody>
          </p:sp>
        </mc:Fallback>
      </mc:AlternateContent>
      <p:sp>
        <p:nvSpPr>
          <p:cNvPr id="4" name="Slide Number Placeholder 3"/>
          <p:cNvSpPr>
            <a:spLocks noGrp="1"/>
          </p:cNvSpPr>
          <p:nvPr>
            <p:ph type="sldNum" sz="quarter" idx="4"/>
          </p:nvPr>
        </p:nvSpPr>
        <p:spPr/>
        <p:txBody>
          <a:bodyPr/>
          <a:lstStyle/>
          <a:p>
            <a:fld id="{76B01178-3A51-4FBE-A41C-D89FC6BEBC7B}" type="slidenum">
              <a:rPr lang="en-US" smtClean="0">
                <a:solidFill>
                  <a:srgbClr val="000000">
                    <a:tint val="75000"/>
                  </a:srgbClr>
                </a:solidFill>
              </a:rPr>
              <a:pPr/>
              <a:t>7</a:t>
            </a:fld>
            <a:endParaRPr lang="en-US" dirty="0">
              <a:solidFill>
                <a:srgbClr val="000000">
                  <a:tint val="75000"/>
                </a:srgbClr>
              </a:solidFill>
            </a:endParaRPr>
          </a:p>
        </p:txBody>
      </p:sp>
    </p:spTree>
    <p:extLst>
      <p:ext uri="{BB962C8B-B14F-4D97-AF65-F5344CB8AC3E}">
        <p14:creationId xmlns:p14="http://schemas.microsoft.com/office/powerpoint/2010/main" val="11411255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does this work for inference? </a:t>
            </a:r>
          </a:p>
        </p:txBody>
      </p:sp>
      <p:sp>
        <p:nvSpPr>
          <p:cNvPr id="3" name="Text Placeholder 2"/>
          <p:cNvSpPr>
            <a:spLocks noGrp="1"/>
          </p:cNvSpPr>
          <p:nvPr>
            <p:ph type="body" sz="quarter" idx="10"/>
          </p:nvPr>
        </p:nvSpPr>
        <p:spPr>
          <a:xfrm>
            <a:off x="277526" y="987428"/>
            <a:ext cx="11668238" cy="2335050"/>
          </a:xfrm>
        </p:spPr>
        <p:txBody>
          <a:bodyPr/>
          <a:lstStyle/>
          <a:p>
            <a:endParaRPr lang="en-US" sz="2000" dirty="0">
              <a:solidFill>
                <a:schemeClr val="tx1"/>
              </a:solidFill>
              <a:latin typeface="+mn-lt"/>
            </a:endParaRPr>
          </a:p>
          <a:p>
            <a:endParaRPr lang="en-US" sz="3599" dirty="0">
              <a:solidFill>
                <a:schemeClr val="tx2"/>
              </a:solidFill>
            </a:endParaRPr>
          </a:p>
          <a:p>
            <a:endParaRPr lang="en-US" sz="3599" dirty="0">
              <a:solidFill>
                <a:schemeClr val="tx1"/>
              </a:solidFill>
            </a:endParaRPr>
          </a:p>
          <a:p>
            <a:endParaRPr lang="en-US" sz="3599" dirty="0">
              <a:solidFill>
                <a:schemeClr val="tx2"/>
              </a:solidFill>
            </a:endParaRPr>
          </a:p>
        </p:txBody>
      </p:sp>
      <mc:AlternateContent xmlns:mc="http://schemas.openxmlformats.org/markup-compatibility/2006" xmlns:a14="http://schemas.microsoft.com/office/drawing/2010/main">
        <mc:Choice Requires="a14">
          <p:sp>
            <p:nvSpPr>
              <p:cNvPr id="5" name="TextBox 4"/>
              <p:cNvSpPr txBox="1"/>
              <p:nvPr/>
            </p:nvSpPr>
            <p:spPr>
              <a:xfrm>
                <a:off x="359946" y="1360947"/>
                <a:ext cx="11510433" cy="5566866"/>
              </a:xfrm>
              <a:prstGeom prst="rect">
                <a:avLst/>
              </a:prstGeom>
              <a:noFill/>
            </p:spPr>
            <p:txBody>
              <a:bodyPr wrap="square" lIns="182854" tIns="146283" rIns="182854" bIns="146283" rtlCol="0">
                <a:spAutoFit/>
              </a:bodyPr>
              <a:lstStyle/>
              <a:p>
                <a:pPr>
                  <a:lnSpc>
                    <a:spcPct val="90000"/>
                  </a:lnSpc>
                  <a:spcAft>
                    <a:spcPts val="600"/>
                  </a:spcAft>
                </a:pPr>
                <a:r>
                  <a:rPr lang="en-US" sz="2856" dirty="0">
                    <a:latin typeface="+mj-lt"/>
                  </a:rPr>
                  <a:t>What about hypothesis testing? (Now assume </a:t>
                </a:r>
                <a14:m>
                  <m:oMath xmlns:m="http://schemas.openxmlformats.org/officeDocument/2006/math">
                    <m:r>
                      <a:rPr lang="en-US" sz="2856" i="1" dirty="0">
                        <a:latin typeface="Cambria Math" panose="02040503050406030204" pitchFamily="18" charset="0"/>
                      </a:rPr>
                      <m:t>𝛼</m:t>
                    </m:r>
                    <m:r>
                      <a:rPr lang="en-US" sz="2856" b="0" i="1" dirty="0" smtClean="0">
                        <a:latin typeface="Cambria Math" panose="02040503050406030204" pitchFamily="18" charset="0"/>
                      </a:rPr>
                      <m:t>≠</m:t>
                    </m:r>
                    <m:r>
                      <a:rPr lang="en-US" sz="2856" i="1" dirty="0">
                        <a:latin typeface="Cambria Math" panose="02040503050406030204" pitchFamily="18" charset="0"/>
                      </a:rPr>
                      <m:t>0</m:t>
                    </m:r>
                  </m:oMath>
                </a14:m>
                <a:r>
                  <a:rPr lang="en-US" sz="2856" dirty="0">
                    <a:latin typeface="+mj-lt"/>
                  </a:rPr>
                  <a:t>)</a:t>
                </a:r>
              </a:p>
              <a:p>
                <a:pPr>
                  <a:lnSpc>
                    <a:spcPct val="90000"/>
                  </a:lnSpc>
                  <a:spcAft>
                    <a:spcPts val="600"/>
                  </a:spcAft>
                </a:pPr>
                <a:endParaRPr lang="en-US" sz="2856" dirty="0">
                  <a:latin typeface="Cambria Math" panose="02040503050406030204" pitchFamily="18" charset="0"/>
                </a:endParaRPr>
              </a:p>
              <a:p>
                <a:pPr>
                  <a:lnSpc>
                    <a:spcPct val="90000"/>
                  </a:lnSpc>
                  <a:spcAft>
                    <a:spcPts val="600"/>
                  </a:spcAft>
                </a:pPr>
                <a14:m>
                  <m:oMathPara xmlns:m="http://schemas.openxmlformats.org/officeDocument/2006/math">
                    <m:oMathParaPr>
                      <m:jc m:val="centerGroup"/>
                    </m:oMathParaPr>
                    <m:oMath xmlns:m="http://schemas.openxmlformats.org/officeDocument/2006/math">
                      <m:r>
                        <a:rPr lang="en-US" sz="2856" b="0" i="1" smtClean="0">
                          <a:latin typeface="Cambria Math" panose="02040503050406030204" pitchFamily="18" charset="0"/>
                        </a:rPr>
                        <m:t>𝑠𝑒</m:t>
                      </m:r>
                      <m:r>
                        <a:rPr lang="en-US" sz="2856" b="0" i="1" smtClean="0">
                          <a:latin typeface="Cambria Math" panose="02040503050406030204" pitchFamily="18" charset="0"/>
                        </a:rPr>
                        <m:t>(</m:t>
                      </m:r>
                      <m:acc>
                        <m:accPr>
                          <m:chr m:val="̂"/>
                          <m:ctrlPr>
                            <a:rPr lang="en-US" sz="2856" i="1">
                              <a:gradFill>
                                <a:gsLst>
                                  <a:gs pos="2917">
                                    <a:schemeClr val="tx1"/>
                                  </a:gs>
                                  <a:gs pos="30000">
                                    <a:schemeClr val="tx1"/>
                                  </a:gs>
                                </a:gsLst>
                                <a:lin ang="5400000" scaled="0"/>
                              </a:gradFill>
                              <a:latin typeface="Cambria Math" panose="02040503050406030204" pitchFamily="18" charset="0"/>
                            </a:rPr>
                          </m:ctrlPr>
                        </m:accPr>
                        <m:e>
                          <m:r>
                            <a:rPr lang="en-US" sz="2856" i="1">
                              <a:gradFill>
                                <a:gsLst>
                                  <a:gs pos="2917">
                                    <a:schemeClr val="tx1"/>
                                  </a:gs>
                                  <a:gs pos="30000">
                                    <a:schemeClr val="tx1"/>
                                  </a:gs>
                                </a:gsLst>
                                <a:lin ang="5400000" scaled="0"/>
                              </a:gradFill>
                              <a:latin typeface="Cambria Math" panose="02040503050406030204" pitchFamily="18" charset="0"/>
                            </a:rPr>
                            <m:t>𝛽</m:t>
                          </m:r>
                        </m:e>
                      </m:acc>
                      <m:r>
                        <a:rPr lang="en-US" sz="2856" b="0" i="0" smtClean="0">
                          <a:gradFill>
                            <a:gsLst>
                              <a:gs pos="2917">
                                <a:schemeClr val="tx1"/>
                              </a:gs>
                              <a:gs pos="30000">
                                <a:schemeClr val="tx1"/>
                              </a:gs>
                            </a:gsLst>
                            <a:lin ang="5400000" scaled="0"/>
                          </a:gradFill>
                          <a:latin typeface="Cambria Math" panose="02040503050406030204" pitchFamily="18" charset="0"/>
                        </a:rPr>
                        <m:t>)</m:t>
                      </m:r>
                      <m:r>
                        <a:rPr lang="en-US" sz="2856">
                          <a:latin typeface="Cambria Math" panose="02040503050406030204" pitchFamily="18" charset="0"/>
                        </a:rPr>
                        <m:t>=</m:t>
                      </m:r>
                      <m:rad>
                        <m:radPr>
                          <m:degHide m:val="on"/>
                          <m:ctrlPr>
                            <a:rPr lang="en-US" sz="2856" i="1">
                              <a:latin typeface="Cambria Math" panose="02040503050406030204" pitchFamily="18" charset="0"/>
                            </a:rPr>
                          </m:ctrlPr>
                        </m:radPr>
                        <m:deg/>
                        <m:e>
                          <m:sSubSup>
                            <m:sSubSupPr>
                              <m:ctrlPr>
                                <a:rPr lang="en-US" sz="2856" i="1" smtClean="0">
                                  <a:latin typeface="Cambria Math" panose="02040503050406030204" pitchFamily="18" charset="0"/>
                                </a:rPr>
                              </m:ctrlPr>
                            </m:sSubSupPr>
                            <m:e>
                              <m:acc>
                                <m:accPr>
                                  <m:chr m:val="̂"/>
                                  <m:ctrlPr>
                                    <a:rPr lang="en-US" sz="2856" i="1">
                                      <a:latin typeface="Cambria Math" panose="02040503050406030204" pitchFamily="18" charset="0"/>
                                    </a:rPr>
                                  </m:ctrlPr>
                                </m:accPr>
                                <m:e>
                                  <m:r>
                                    <a:rPr lang="en-US" sz="2856" i="1">
                                      <a:latin typeface="Cambria Math" panose="02040503050406030204" pitchFamily="18" charset="0"/>
                                    </a:rPr>
                                    <m:t>𝜎</m:t>
                                  </m:r>
                                </m:e>
                              </m:acc>
                            </m:e>
                            <m:sub>
                              <m:acc>
                                <m:accPr>
                                  <m:chr m:val="̂"/>
                                  <m:ctrlPr>
                                    <a:rPr lang="en-US" sz="2856" b="0" i="1" smtClean="0">
                                      <a:latin typeface="Cambria Math" panose="02040503050406030204" pitchFamily="18" charset="0"/>
                                    </a:rPr>
                                  </m:ctrlPr>
                                </m:accPr>
                                <m:e>
                                  <m:sSub>
                                    <m:sSubPr>
                                      <m:ctrlPr>
                                        <a:rPr lang="en-US" sz="2856" i="1">
                                          <a:latin typeface="Cambria Math" panose="02040503050406030204" pitchFamily="18" charset="0"/>
                                        </a:rPr>
                                      </m:ctrlPr>
                                    </m:sSubPr>
                                    <m:e>
                                      <m:r>
                                        <a:rPr lang="en-US" sz="2856" i="1">
                                          <a:latin typeface="Cambria Math" panose="02040503050406030204" pitchFamily="18" charset="0"/>
                                        </a:rPr>
                                        <m:t>𝛽</m:t>
                                      </m:r>
                                    </m:e>
                                    <m:sub>
                                      <m:r>
                                        <a:rPr lang="en-US" sz="2856" i="1">
                                          <a:latin typeface="Cambria Math" panose="02040503050406030204" pitchFamily="18" charset="0"/>
                                        </a:rPr>
                                        <m:t>1</m:t>
                                      </m:r>
                                    </m:sub>
                                  </m:sSub>
                                </m:e>
                              </m:acc>
                            </m:sub>
                            <m:sup>
                              <m:r>
                                <a:rPr lang="en-US" sz="2856" b="0" i="1" smtClean="0">
                                  <a:latin typeface="Cambria Math" panose="02040503050406030204" pitchFamily="18" charset="0"/>
                                </a:rPr>
                                <m:t>2</m:t>
                              </m:r>
                            </m:sup>
                          </m:sSubSup>
                        </m:e>
                      </m:rad>
                    </m:oMath>
                  </m:oMathPara>
                </a14:m>
                <a:endParaRPr lang="en-US" sz="2856" b="1" dirty="0">
                  <a:gradFill>
                    <a:gsLst>
                      <a:gs pos="2917">
                        <a:schemeClr val="tx1"/>
                      </a:gs>
                      <a:gs pos="30000">
                        <a:schemeClr val="tx1"/>
                      </a:gs>
                    </a:gsLst>
                    <a:lin ang="5400000" scaled="0"/>
                  </a:gradFill>
                </a:endParaRPr>
              </a:p>
              <a:p>
                <a:pPr>
                  <a:lnSpc>
                    <a:spcPct val="90000"/>
                  </a:lnSpc>
                  <a:spcAft>
                    <a:spcPts val="600"/>
                  </a:spcAft>
                </a:pPr>
                <a:endParaRPr lang="en-US" sz="2856" b="1" dirty="0">
                  <a:gradFill>
                    <a:gsLst>
                      <a:gs pos="2917">
                        <a:schemeClr val="tx1"/>
                      </a:gs>
                      <a:gs pos="30000">
                        <a:schemeClr val="tx1"/>
                      </a:gs>
                    </a:gsLst>
                    <a:lin ang="5400000" scaled="0"/>
                  </a:gradFill>
                </a:endParaRPr>
              </a:p>
              <a:p>
                <a:pPr>
                  <a:lnSpc>
                    <a:spcPct val="90000"/>
                  </a:lnSpc>
                  <a:spcAft>
                    <a:spcPts val="600"/>
                  </a:spcAft>
                </a:pPr>
                <a14:m>
                  <m:oMathPara xmlns:m="http://schemas.openxmlformats.org/officeDocument/2006/math">
                    <m:oMathParaPr>
                      <m:jc m:val="centerGroup"/>
                    </m:oMathParaPr>
                    <m:oMath xmlns:m="http://schemas.openxmlformats.org/officeDocument/2006/math">
                      <m:r>
                        <a:rPr lang="en-US" sz="2856" i="1">
                          <a:latin typeface="Cambria Math" panose="02040503050406030204" pitchFamily="18" charset="0"/>
                        </a:rPr>
                        <m:t>=</m:t>
                      </m:r>
                      <m:f>
                        <m:fPr>
                          <m:ctrlPr>
                            <a:rPr lang="en-US" sz="2856" i="1">
                              <a:latin typeface="Cambria Math" panose="02040503050406030204" pitchFamily="18" charset="0"/>
                            </a:rPr>
                          </m:ctrlPr>
                        </m:fPr>
                        <m:num>
                          <m:r>
                            <a:rPr lang="en-US" sz="2856" b="0" i="1" smtClean="0">
                              <a:latin typeface="Cambria Math" panose="02040503050406030204" pitchFamily="18" charset="0"/>
                            </a:rPr>
                            <m:t>1</m:t>
                          </m:r>
                        </m:num>
                        <m:den>
                          <m:r>
                            <a:rPr lang="en-US" sz="2856" b="0" i="1" smtClean="0">
                              <a:latin typeface="Cambria Math" panose="02040503050406030204" pitchFamily="18" charset="0"/>
                            </a:rPr>
                            <m:t>𝑛</m:t>
                          </m:r>
                        </m:den>
                      </m:f>
                      <m:f>
                        <m:fPr>
                          <m:ctrlPr>
                            <a:rPr lang="en-US" sz="2856" i="1">
                              <a:latin typeface="Cambria Math" panose="02040503050406030204" pitchFamily="18" charset="0"/>
                            </a:rPr>
                          </m:ctrlPr>
                        </m:fPr>
                        <m:num>
                          <m:f>
                            <m:fPr>
                              <m:ctrlPr>
                                <a:rPr lang="en-US" sz="2856" i="1">
                                  <a:latin typeface="Cambria Math" panose="02040503050406030204" pitchFamily="18" charset="0"/>
                                </a:rPr>
                              </m:ctrlPr>
                            </m:fPr>
                            <m:num>
                              <m:r>
                                <a:rPr lang="en-US" sz="2856" b="0" i="1" smtClean="0">
                                  <a:latin typeface="Cambria Math" panose="02040503050406030204" pitchFamily="18" charset="0"/>
                                </a:rPr>
                                <m:t>1</m:t>
                              </m:r>
                            </m:num>
                            <m:den>
                              <m:r>
                                <a:rPr lang="en-US" sz="2856" b="0" i="1" smtClean="0">
                                  <a:latin typeface="Cambria Math" panose="02040503050406030204" pitchFamily="18" charset="0"/>
                                </a:rPr>
                                <m:t>𝑛</m:t>
                              </m:r>
                              <m:r>
                                <a:rPr lang="en-US" sz="2856" b="0" i="1" smtClean="0">
                                  <a:latin typeface="Cambria Math" panose="02040503050406030204" pitchFamily="18" charset="0"/>
                                </a:rPr>
                                <m:t>−2</m:t>
                              </m:r>
                            </m:den>
                          </m:f>
                          <m:nary>
                            <m:naryPr>
                              <m:chr m:val="∑"/>
                              <m:ctrlPr>
                                <a:rPr lang="en-US" sz="2856" i="1">
                                  <a:latin typeface="Cambria Math" panose="02040503050406030204" pitchFamily="18" charset="0"/>
                                </a:rPr>
                              </m:ctrlPr>
                            </m:naryPr>
                            <m:sub>
                              <m:r>
                                <a:rPr lang="en-US" sz="2856" i="1">
                                  <a:latin typeface="Cambria Math" panose="02040503050406030204" pitchFamily="18" charset="0"/>
                                </a:rPr>
                                <m:t>𝑖</m:t>
                              </m:r>
                              <m:r>
                                <a:rPr lang="en-US" sz="2856" i="1">
                                  <a:latin typeface="Cambria Math" panose="02040503050406030204" pitchFamily="18" charset="0"/>
                                </a:rPr>
                                <m:t>=1</m:t>
                              </m:r>
                            </m:sub>
                            <m:sup>
                              <m:r>
                                <a:rPr lang="en-US" sz="2856" i="1">
                                  <a:latin typeface="Cambria Math" panose="02040503050406030204" pitchFamily="18" charset="0"/>
                                </a:rPr>
                                <m:t>𝑛</m:t>
                              </m:r>
                            </m:sup>
                            <m:e>
                              <m:r>
                                <a:rPr lang="en-US" sz="2856" i="1">
                                  <a:latin typeface="Cambria Math" panose="02040503050406030204" pitchFamily="18" charset="0"/>
                                </a:rPr>
                                <m:t>(</m:t>
                              </m:r>
                              <m:sSub>
                                <m:sSubPr>
                                  <m:ctrlPr>
                                    <a:rPr lang="en-US" sz="2856" i="1">
                                      <a:latin typeface="Cambria Math" panose="02040503050406030204" pitchFamily="18" charset="0"/>
                                    </a:rPr>
                                  </m:ctrlPr>
                                </m:sSubPr>
                                <m:e>
                                  <m:r>
                                    <a:rPr lang="en-US" sz="2856" i="1">
                                      <a:latin typeface="Cambria Math" panose="02040503050406030204" pitchFamily="18" charset="0"/>
                                    </a:rPr>
                                    <m:t>𝑥</m:t>
                                  </m:r>
                                </m:e>
                                <m:sub>
                                  <m:r>
                                    <a:rPr lang="en-US" sz="2856" i="1">
                                      <a:latin typeface="Cambria Math" panose="02040503050406030204" pitchFamily="18" charset="0"/>
                                    </a:rPr>
                                    <m:t>𝑖</m:t>
                                  </m:r>
                                </m:sub>
                              </m:sSub>
                              <m:r>
                                <a:rPr lang="en-US" sz="2856" i="1">
                                  <a:latin typeface="Cambria Math" panose="02040503050406030204" pitchFamily="18" charset="0"/>
                                </a:rPr>
                                <m:t>−</m:t>
                              </m:r>
                              <m:acc>
                                <m:accPr>
                                  <m:chr m:val="̅"/>
                                  <m:ctrlPr>
                                    <a:rPr lang="en-US" sz="2856" i="1">
                                      <a:latin typeface="Cambria Math" panose="02040503050406030204" pitchFamily="18" charset="0"/>
                                    </a:rPr>
                                  </m:ctrlPr>
                                </m:accPr>
                                <m:e>
                                  <m:r>
                                    <a:rPr lang="en-US" sz="2856" i="1">
                                      <a:latin typeface="Cambria Math" panose="02040503050406030204" pitchFamily="18" charset="0"/>
                                    </a:rPr>
                                    <m:t>𝑥</m:t>
                                  </m:r>
                                </m:e>
                              </m:acc>
                            </m:e>
                          </m:nary>
                          <m:r>
                            <a:rPr lang="en-US" sz="2856">
                              <a:latin typeface="Cambria Math" panose="02040503050406030204" pitchFamily="18" charset="0"/>
                            </a:rPr>
                            <m:t>)</m:t>
                          </m:r>
                          <m:r>
                            <a:rPr lang="en-US" sz="2856" baseline="30000">
                              <a:latin typeface="Cambria Math" panose="02040503050406030204" pitchFamily="18" charset="0"/>
                            </a:rPr>
                            <m:t>2</m:t>
                          </m:r>
                          <m:r>
                            <a:rPr lang="en-US" sz="2856">
                              <a:latin typeface="Cambria Math" panose="02040503050406030204" pitchFamily="18" charset="0"/>
                            </a:rPr>
                            <m:t> </m:t>
                          </m:r>
                          <m:acc>
                            <m:accPr>
                              <m:chr m:val="̂"/>
                              <m:ctrlPr>
                                <a:rPr lang="en-US" sz="2856" i="1" smtClean="0">
                                  <a:latin typeface="Cambria Math" panose="02040503050406030204" pitchFamily="18" charset="0"/>
                                </a:rPr>
                              </m:ctrlPr>
                            </m:accPr>
                            <m:e>
                              <m:sSub>
                                <m:sSubPr>
                                  <m:ctrlPr>
                                    <a:rPr lang="en-US" sz="2856" i="1" smtClean="0">
                                      <a:latin typeface="Cambria Math" panose="02040503050406030204" pitchFamily="18" charset="0"/>
                                    </a:rPr>
                                  </m:ctrlPr>
                                </m:sSubPr>
                                <m:e>
                                  <m:r>
                                    <a:rPr lang="en-US" sz="2856" b="0" i="1" smtClean="0">
                                      <a:latin typeface="Cambria Math" panose="02040503050406030204" pitchFamily="18" charset="0"/>
                                    </a:rPr>
                                    <m:t>𝜖</m:t>
                                  </m:r>
                                </m:e>
                                <m:sub>
                                  <m:r>
                                    <a:rPr lang="en-US" sz="2856" b="0" i="1" smtClean="0">
                                      <a:latin typeface="Cambria Math" panose="02040503050406030204" pitchFamily="18" charset="0"/>
                                    </a:rPr>
                                    <m:t>𝑖</m:t>
                                  </m:r>
                                </m:sub>
                              </m:sSub>
                            </m:e>
                          </m:acc>
                          <m:r>
                            <a:rPr lang="en-US" sz="2856" b="0" i="1" baseline="30000" smtClean="0">
                              <a:latin typeface="Cambria Math" panose="02040503050406030204" pitchFamily="18" charset="0"/>
                            </a:rPr>
                            <m:t>2</m:t>
                          </m:r>
                        </m:num>
                        <m:den>
                          <m:nary>
                            <m:naryPr>
                              <m:chr m:val="∑"/>
                              <m:ctrlPr>
                                <a:rPr lang="en-US" sz="2856" i="1">
                                  <a:latin typeface="Cambria Math" panose="02040503050406030204" pitchFamily="18" charset="0"/>
                                </a:rPr>
                              </m:ctrlPr>
                            </m:naryPr>
                            <m:sub>
                              <m:r>
                                <a:rPr lang="en-US" sz="2856" i="1">
                                  <a:latin typeface="Cambria Math" panose="02040503050406030204" pitchFamily="18" charset="0"/>
                                </a:rPr>
                                <m:t>𝑖</m:t>
                              </m:r>
                              <m:r>
                                <a:rPr lang="en-US" sz="2856" i="1">
                                  <a:latin typeface="Cambria Math" panose="02040503050406030204" pitchFamily="18" charset="0"/>
                                </a:rPr>
                                <m:t>=1</m:t>
                              </m:r>
                            </m:sub>
                            <m:sup>
                              <m:r>
                                <a:rPr lang="en-US" sz="2856" i="1">
                                  <a:latin typeface="Cambria Math" panose="02040503050406030204" pitchFamily="18" charset="0"/>
                                </a:rPr>
                                <m:t>𝑛</m:t>
                              </m:r>
                            </m:sup>
                            <m:e>
                              <m:r>
                                <a:rPr lang="en-US" sz="2856" i="1">
                                  <a:latin typeface="Cambria Math" panose="02040503050406030204" pitchFamily="18" charset="0"/>
                                </a:rPr>
                                <m:t>(</m:t>
                              </m:r>
                              <m:sSub>
                                <m:sSubPr>
                                  <m:ctrlPr>
                                    <a:rPr lang="en-US" sz="2856" i="1">
                                      <a:latin typeface="Cambria Math" panose="02040503050406030204" pitchFamily="18" charset="0"/>
                                    </a:rPr>
                                  </m:ctrlPr>
                                </m:sSubPr>
                                <m:e>
                                  <m:r>
                                    <a:rPr lang="en-US" sz="2856" i="1">
                                      <a:latin typeface="Cambria Math" panose="02040503050406030204" pitchFamily="18" charset="0"/>
                                    </a:rPr>
                                    <m:t>𝑥</m:t>
                                  </m:r>
                                </m:e>
                                <m:sub>
                                  <m:r>
                                    <a:rPr lang="en-US" sz="2856" i="1">
                                      <a:latin typeface="Cambria Math" panose="02040503050406030204" pitchFamily="18" charset="0"/>
                                    </a:rPr>
                                    <m:t>𝑖</m:t>
                                  </m:r>
                                </m:sub>
                              </m:sSub>
                              <m:r>
                                <a:rPr lang="en-US" sz="2856" i="1">
                                  <a:latin typeface="Cambria Math" panose="02040503050406030204" pitchFamily="18" charset="0"/>
                                </a:rPr>
                                <m:t>−</m:t>
                              </m:r>
                              <m:acc>
                                <m:accPr>
                                  <m:chr m:val="̅"/>
                                  <m:ctrlPr>
                                    <a:rPr lang="en-US" sz="2856" i="1">
                                      <a:latin typeface="Cambria Math" panose="02040503050406030204" pitchFamily="18" charset="0"/>
                                    </a:rPr>
                                  </m:ctrlPr>
                                </m:accPr>
                                <m:e>
                                  <m:r>
                                    <a:rPr lang="en-US" sz="2856" i="1">
                                      <a:latin typeface="Cambria Math" panose="02040503050406030204" pitchFamily="18" charset="0"/>
                                    </a:rPr>
                                    <m:t>𝑥</m:t>
                                  </m:r>
                                </m:e>
                              </m:acc>
                            </m:e>
                          </m:nary>
                          <m:r>
                            <a:rPr lang="en-US" sz="2856">
                              <a:latin typeface="Cambria Math" panose="02040503050406030204" pitchFamily="18" charset="0"/>
                            </a:rPr>
                            <m:t>)</m:t>
                          </m:r>
                          <m:r>
                            <a:rPr lang="en-US" sz="2856" baseline="30000">
                              <a:latin typeface="Cambria Math" panose="02040503050406030204" pitchFamily="18" charset="0"/>
                            </a:rPr>
                            <m:t>2</m:t>
                          </m:r>
                        </m:den>
                      </m:f>
                    </m:oMath>
                  </m:oMathPara>
                </a14:m>
                <a:endParaRPr lang="en-US" sz="2856" dirty="0"/>
              </a:p>
              <a:p>
                <a:pPr>
                  <a:lnSpc>
                    <a:spcPct val="90000"/>
                  </a:lnSpc>
                  <a:spcAft>
                    <a:spcPts val="600"/>
                  </a:spcAft>
                </a:pPr>
                <a:endParaRPr lang="en-US" sz="2856" dirty="0"/>
              </a:p>
              <a:p>
                <a:pPr>
                  <a:lnSpc>
                    <a:spcPct val="90000"/>
                  </a:lnSpc>
                  <a:spcAft>
                    <a:spcPts val="600"/>
                  </a:spcAft>
                </a:pPr>
                <a14:m>
                  <m:oMathPara xmlns:m="http://schemas.openxmlformats.org/officeDocument/2006/math">
                    <m:oMathParaPr>
                      <m:jc m:val="centerGroup"/>
                    </m:oMathParaPr>
                    <m:oMath xmlns:m="http://schemas.openxmlformats.org/officeDocument/2006/math">
                      <m:r>
                        <a:rPr lang="en-US" sz="2856" i="1">
                          <a:latin typeface="Cambria Math" panose="02040503050406030204" pitchFamily="18" charset="0"/>
                        </a:rPr>
                        <m:t>→</m:t>
                      </m:r>
                      <m:r>
                        <a:rPr lang="en-US" sz="2856" i="1" smtClean="0">
                          <a:latin typeface="Cambria Math" panose="02040503050406030204" pitchFamily="18" charset="0"/>
                        </a:rPr>
                        <m:t>𝑡</m:t>
                      </m:r>
                      <m:r>
                        <a:rPr lang="en-US" sz="2856" b="0" i="1" smtClean="0">
                          <a:latin typeface="Cambria Math" panose="02040503050406030204" pitchFamily="18" charset="0"/>
                        </a:rPr>
                        <m:t>=</m:t>
                      </m:r>
                      <m:f>
                        <m:fPr>
                          <m:ctrlPr>
                            <a:rPr lang="en-US" sz="2856" b="0" i="1" smtClean="0">
                              <a:latin typeface="Cambria Math" panose="02040503050406030204" pitchFamily="18" charset="0"/>
                            </a:rPr>
                          </m:ctrlPr>
                        </m:fPr>
                        <m:num>
                          <m:sSub>
                            <m:sSubPr>
                              <m:ctrlPr>
                                <a:rPr lang="en-US" sz="2856" i="1">
                                  <a:latin typeface="Cambria Math" panose="02040503050406030204" pitchFamily="18" charset="0"/>
                                </a:rPr>
                              </m:ctrlPr>
                            </m:sSubPr>
                            <m:e>
                              <m:acc>
                                <m:accPr>
                                  <m:chr m:val="̂"/>
                                  <m:ctrlPr>
                                    <a:rPr lang="en-US" sz="2856" i="1">
                                      <a:latin typeface="Cambria Math" panose="02040503050406030204" pitchFamily="18" charset="0"/>
                                    </a:rPr>
                                  </m:ctrlPr>
                                </m:accPr>
                                <m:e>
                                  <m:r>
                                    <a:rPr lang="en-US" sz="2856" b="1" i="1">
                                      <a:latin typeface="Cambria Math" panose="02040503050406030204" pitchFamily="18" charset="0"/>
                                    </a:rPr>
                                    <m:t>𝜷</m:t>
                                  </m:r>
                                </m:e>
                              </m:acc>
                            </m:e>
                            <m:sub>
                              <m:r>
                                <a:rPr lang="en-US" sz="2856" i="1">
                                  <a:latin typeface="Cambria Math" panose="02040503050406030204" pitchFamily="18" charset="0"/>
                                </a:rPr>
                                <m:t>1</m:t>
                              </m:r>
                            </m:sub>
                          </m:sSub>
                          <m:r>
                            <a:rPr lang="en-US" sz="2856" i="1">
                              <a:latin typeface="Cambria Math" panose="02040503050406030204" pitchFamily="18" charset="0"/>
                            </a:rPr>
                            <m:t>−</m:t>
                          </m:r>
                          <m:sSub>
                            <m:sSubPr>
                              <m:ctrlPr>
                                <a:rPr lang="en-US" sz="2856" i="1">
                                  <a:latin typeface="Cambria Math" panose="02040503050406030204" pitchFamily="18" charset="0"/>
                                </a:rPr>
                              </m:ctrlPr>
                            </m:sSubPr>
                            <m:e>
                              <m:r>
                                <a:rPr lang="en-US" sz="2856" i="1">
                                  <a:latin typeface="Cambria Math" panose="02040503050406030204" pitchFamily="18" charset="0"/>
                                </a:rPr>
                                <m:t>𝛽</m:t>
                              </m:r>
                            </m:e>
                            <m:sub>
                              <m:r>
                                <a:rPr lang="en-US" sz="2856" i="1">
                                  <a:latin typeface="Cambria Math" panose="02040503050406030204" pitchFamily="18" charset="0"/>
                                </a:rPr>
                                <m:t>1,0</m:t>
                              </m:r>
                            </m:sub>
                          </m:sSub>
                        </m:num>
                        <m:den>
                          <m:r>
                            <a:rPr lang="en-US" sz="2856" i="1">
                              <a:latin typeface="Cambria Math" panose="02040503050406030204" pitchFamily="18" charset="0"/>
                            </a:rPr>
                            <m:t>𝑠𝑒</m:t>
                          </m:r>
                          <m:r>
                            <a:rPr lang="en-US" sz="2856" i="1">
                              <a:latin typeface="Cambria Math" panose="02040503050406030204" pitchFamily="18" charset="0"/>
                            </a:rPr>
                            <m:t>(</m:t>
                          </m:r>
                          <m:acc>
                            <m:accPr>
                              <m:chr m:val="̂"/>
                              <m:ctrlPr>
                                <a:rPr lang="en-US" sz="2856" i="1">
                                  <a:gradFill>
                                    <a:gsLst>
                                      <a:gs pos="2917">
                                        <a:schemeClr val="tx1"/>
                                      </a:gs>
                                      <a:gs pos="30000">
                                        <a:schemeClr val="tx1"/>
                                      </a:gs>
                                    </a:gsLst>
                                    <a:lin ang="5400000" scaled="0"/>
                                  </a:gradFill>
                                  <a:latin typeface="Cambria Math" panose="02040503050406030204" pitchFamily="18" charset="0"/>
                                </a:rPr>
                              </m:ctrlPr>
                            </m:accPr>
                            <m:e>
                              <m:r>
                                <a:rPr lang="en-US" sz="2856" i="1">
                                  <a:gradFill>
                                    <a:gsLst>
                                      <a:gs pos="2917">
                                        <a:schemeClr val="tx1"/>
                                      </a:gs>
                                      <a:gs pos="30000">
                                        <a:schemeClr val="tx1"/>
                                      </a:gs>
                                    </a:gsLst>
                                    <a:lin ang="5400000" scaled="0"/>
                                  </a:gradFill>
                                  <a:latin typeface="Cambria Math" panose="02040503050406030204" pitchFamily="18" charset="0"/>
                                </a:rPr>
                                <m:t>𝛽</m:t>
                              </m:r>
                            </m:e>
                          </m:acc>
                          <m:r>
                            <a:rPr lang="en-US" sz="2856">
                              <a:gradFill>
                                <a:gsLst>
                                  <a:gs pos="2917">
                                    <a:schemeClr val="tx1"/>
                                  </a:gs>
                                  <a:gs pos="30000">
                                    <a:schemeClr val="tx1"/>
                                  </a:gs>
                                </a:gsLst>
                                <a:lin ang="5400000" scaled="0"/>
                              </a:gradFill>
                              <a:latin typeface="Cambria Math" panose="02040503050406030204" pitchFamily="18" charset="0"/>
                            </a:rPr>
                            <m:t>)</m:t>
                          </m:r>
                        </m:den>
                      </m:f>
                    </m:oMath>
                  </m:oMathPara>
                </a14:m>
                <a:endParaRPr lang="en-US" sz="2856" dirty="0"/>
              </a:p>
              <a:p>
                <a:pPr>
                  <a:lnSpc>
                    <a:spcPct val="90000"/>
                  </a:lnSpc>
                  <a:spcAft>
                    <a:spcPts val="600"/>
                  </a:spcAft>
                </a:pPr>
                <a:endParaRPr lang="en-US" sz="2400" dirty="0">
                  <a:gradFill>
                    <a:gsLst>
                      <a:gs pos="2917">
                        <a:schemeClr val="tx1"/>
                      </a:gs>
                      <a:gs pos="30000">
                        <a:schemeClr val="tx1"/>
                      </a:gs>
                    </a:gsLst>
                    <a:lin ang="5400000" scaled="0"/>
                  </a:gradFill>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359946" y="1360947"/>
                <a:ext cx="11510433" cy="5566866"/>
              </a:xfrm>
              <a:prstGeom prst="rect">
                <a:avLst/>
              </a:prstGeom>
              <a:blipFill>
                <a:blip r:embed="rId3"/>
                <a:stretch>
                  <a:fillRect l="-318" t="-110"/>
                </a:stretch>
              </a:blipFill>
            </p:spPr>
            <p:txBody>
              <a:bodyPr/>
              <a:lstStyle/>
              <a:p>
                <a:r>
                  <a:rPr lang="en-US">
                    <a:noFill/>
                  </a:rPr>
                  <a:t> </a:t>
                </a:r>
              </a:p>
            </p:txBody>
          </p:sp>
        </mc:Fallback>
      </mc:AlternateContent>
      <p:sp>
        <p:nvSpPr>
          <p:cNvPr id="4" name="Slide Number Placeholder 3"/>
          <p:cNvSpPr>
            <a:spLocks noGrp="1"/>
          </p:cNvSpPr>
          <p:nvPr>
            <p:ph type="sldNum" sz="quarter" idx="4"/>
          </p:nvPr>
        </p:nvSpPr>
        <p:spPr/>
        <p:txBody>
          <a:bodyPr/>
          <a:lstStyle/>
          <a:p>
            <a:fld id="{76B01178-3A51-4FBE-A41C-D89FC6BEBC7B}" type="slidenum">
              <a:rPr lang="en-US" smtClean="0">
                <a:solidFill>
                  <a:srgbClr val="000000">
                    <a:tint val="75000"/>
                  </a:srgbClr>
                </a:solidFill>
              </a:rPr>
              <a:pPr/>
              <a:t>8</a:t>
            </a:fld>
            <a:endParaRPr lang="en-US" dirty="0">
              <a:solidFill>
                <a:srgbClr val="000000">
                  <a:tint val="75000"/>
                </a:srgbClr>
              </a:solidFill>
            </a:endParaRPr>
          </a:p>
        </p:txBody>
      </p:sp>
      <p:cxnSp>
        <p:nvCxnSpPr>
          <p:cNvPr id="7" name="Straight Arrow Connector 6"/>
          <p:cNvCxnSpPr/>
          <p:nvPr/>
        </p:nvCxnSpPr>
        <p:spPr>
          <a:xfrm flipH="1" flipV="1">
            <a:off x="7282832" y="6206591"/>
            <a:ext cx="2548991" cy="89013"/>
          </a:xfrm>
          <a:prstGeom prst="straightConnector1">
            <a:avLst/>
          </a:prstGeom>
          <a:ln>
            <a:headEnd type="none"/>
            <a:tailEnd type="triangle"/>
          </a:ln>
        </p:spPr>
        <p:style>
          <a:lnRef idx="3">
            <a:schemeClr val="accent6"/>
          </a:lnRef>
          <a:fillRef idx="0">
            <a:schemeClr val="accent6"/>
          </a:fillRef>
          <a:effectRef idx="2">
            <a:schemeClr val="accent6"/>
          </a:effectRef>
          <a:fontRef idx="minor">
            <a:schemeClr val="tx1"/>
          </a:fontRef>
        </p:style>
      </p:cxnSp>
      <p:cxnSp>
        <p:nvCxnSpPr>
          <p:cNvPr id="8" name="Straight Arrow Connector 7"/>
          <p:cNvCxnSpPr/>
          <p:nvPr/>
        </p:nvCxnSpPr>
        <p:spPr>
          <a:xfrm flipH="1">
            <a:off x="7436581" y="5033246"/>
            <a:ext cx="2322414" cy="318734"/>
          </a:xfrm>
          <a:prstGeom prst="straightConnector1">
            <a:avLst/>
          </a:prstGeom>
          <a:ln>
            <a:headEnd type="none"/>
            <a:tailEnd type="triangle"/>
          </a:ln>
        </p:spPr>
        <p:style>
          <a:lnRef idx="3">
            <a:schemeClr val="accent6"/>
          </a:lnRef>
          <a:fillRef idx="0">
            <a:schemeClr val="accent6"/>
          </a:fillRef>
          <a:effectRef idx="2">
            <a:schemeClr val="accent6"/>
          </a:effectRef>
          <a:fontRef idx="minor">
            <a:schemeClr val="tx1"/>
          </a:fontRef>
        </p:style>
      </p:cxnSp>
      <p:sp>
        <p:nvSpPr>
          <p:cNvPr id="15" name="TextBox 14"/>
          <p:cNvSpPr txBox="1"/>
          <p:nvPr/>
        </p:nvSpPr>
        <p:spPr>
          <a:xfrm>
            <a:off x="9871590" y="4280687"/>
            <a:ext cx="2404027" cy="2622256"/>
          </a:xfrm>
          <a:prstGeom prst="rect">
            <a:avLst/>
          </a:prstGeom>
          <a:noFill/>
        </p:spPr>
        <p:txBody>
          <a:bodyPr wrap="square" lIns="182880" tIns="146304" rIns="182880" bIns="146304" rtlCol="0">
            <a:spAutoFit/>
          </a:bodyPr>
          <a:lstStyle/>
          <a:p>
            <a:pPr>
              <a:lnSpc>
                <a:spcPct val="90000"/>
              </a:lnSpc>
              <a:spcAft>
                <a:spcPts val="600"/>
              </a:spcAft>
            </a:pPr>
            <a:r>
              <a:rPr lang="en-US" sz="1400" dirty="0">
                <a:gradFill>
                  <a:gsLst>
                    <a:gs pos="2917">
                      <a:schemeClr val="tx1"/>
                    </a:gs>
                    <a:gs pos="30000">
                      <a:schemeClr val="tx1"/>
                    </a:gs>
                  </a:gsLst>
                  <a:lin ang="5400000" scaled="0"/>
                </a:gradFill>
              </a:rPr>
              <a:t>Both of these are themselves sample statistics from </a:t>
            </a:r>
            <a:r>
              <a:rPr lang="en-US" sz="1400" dirty="0" err="1">
                <a:gradFill>
                  <a:gsLst>
                    <a:gs pos="2917">
                      <a:schemeClr val="tx1"/>
                    </a:gs>
                    <a:gs pos="30000">
                      <a:schemeClr val="tx1"/>
                    </a:gs>
                  </a:gsLst>
                  <a:lin ang="5400000" scaled="0"/>
                </a:gradFill>
              </a:rPr>
              <a:t>from</a:t>
            </a:r>
            <a:r>
              <a:rPr lang="en-US" sz="1400" dirty="0">
                <a:gradFill>
                  <a:gsLst>
                    <a:gs pos="2917">
                      <a:schemeClr val="tx1"/>
                    </a:gs>
                    <a:gs pos="30000">
                      <a:schemeClr val="tx1"/>
                    </a:gs>
                  </a:gsLst>
                  <a:lin ang="5400000" scaled="0"/>
                </a:gradFill>
              </a:rPr>
              <a:t> data y and X.  As a result, they both have their own distributions (e.g., normal and Chi Squared).  The results ration has the Student t distribution which is used for hypothesis testing for a given sample.</a:t>
            </a:r>
          </a:p>
        </p:txBody>
      </p:sp>
    </p:spTree>
    <p:extLst>
      <p:ext uri="{BB962C8B-B14F-4D97-AF65-F5344CB8AC3E}">
        <p14:creationId xmlns:p14="http://schemas.microsoft.com/office/powerpoint/2010/main" val="4083786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814902" y="494536"/>
            <a:ext cx="5534025" cy="5981700"/>
          </a:xfrm>
          <a:prstGeom prst="rect">
            <a:avLst/>
          </a:prstGeom>
        </p:spPr>
      </p:pic>
      <p:pic>
        <p:nvPicPr>
          <p:cNvPr id="5" name="Picture 4"/>
          <p:cNvPicPr>
            <a:picLocks noChangeAspect="1"/>
          </p:cNvPicPr>
          <p:nvPr/>
        </p:nvPicPr>
        <p:blipFill>
          <a:blip r:embed="rId4"/>
          <a:stretch>
            <a:fillRect/>
          </a:stretch>
        </p:blipFill>
        <p:spPr>
          <a:xfrm rot="583109">
            <a:off x="6338227" y="100425"/>
            <a:ext cx="2705100" cy="2209800"/>
          </a:xfrm>
          <a:prstGeom prst="rect">
            <a:avLst/>
          </a:prstGeom>
        </p:spPr>
      </p:pic>
      <p:cxnSp>
        <p:nvCxnSpPr>
          <p:cNvPr id="7" name="Straight Arrow Connector 6"/>
          <p:cNvCxnSpPr/>
          <p:nvPr/>
        </p:nvCxnSpPr>
        <p:spPr>
          <a:xfrm flipV="1">
            <a:off x="1068779" y="6578930"/>
            <a:ext cx="8360229" cy="47501"/>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4650755" y="5887767"/>
            <a:ext cx="3396343" cy="738664"/>
          </a:xfrm>
          <a:prstGeom prst="rect">
            <a:avLst/>
          </a:prstGeom>
          <a:noFill/>
        </p:spPr>
        <p:txBody>
          <a:bodyPr wrap="square" lIns="182880" tIns="146304" rIns="182880" bIns="146304" rtlCol="0">
            <a:spAutoFit/>
          </a:bodyPr>
          <a:lstStyle/>
          <a:p>
            <a:pPr>
              <a:lnSpc>
                <a:spcPct val="90000"/>
              </a:lnSpc>
              <a:spcAft>
                <a:spcPts val="600"/>
              </a:spcAft>
            </a:pPr>
            <a:r>
              <a:rPr lang="en-US" sz="3200" dirty="0">
                <a:gradFill>
                  <a:gsLst>
                    <a:gs pos="2917">
                      <a:schemeClr val="tx1"/>
                    </a:gs>
                    <a:gs pos="30000">
                      <a:schemeClr val="tx1"/>
                    </a:gs>
                  </a:gsLst>
                  <a:lin ang="5400000" scaled="0"/>
                </a:gradFill>
              </a:rPr>
              <a:t>AGE</a:t>
            </a:r>
          </a:p>
        </p:txBody>
      </p:sp>
      <p:sp>
        <p:nvSpPr>
          <p:cNvPr id="9" name="TextBox 8"/>
          <p:cNvSpPr txBox="1"/>
          <p:nvPr/>
        </p:nvSpPr>
        <p:spPr>
          <a:xfrm>
            <a:off x="6348927" y="2924070"/>
            <a:ext cx="5977661" cy="1114151"/>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Growth is most rapid in ages 12-16</a:t>
            </a:r>
          </a:p>
          <a:p>
            <a:pPr>
              <a:lnSpc>
                <a:spcPct val="90000"/>
              </a:lnSpc>
              <a:spcAft>
                <a:spcPts val="600"/>
              </a:spcAft>
            </a:pPr>
            <a:endParaRPr lang="en-US" sz="2400" dirty="0">
              <a:gradFill>
                <a:gsLst>
                  <a:gs pos="2917">
                    <a:schemeClr val="tx1"/>
                  </a:gs>
                  <a:gs pos="30000">
                    <a:schemeClr val="tx1"/>
                  </a:gs>
                </a:gsLst>
                <a:lin ang="5400000" scaled="0"/>
              </a:gradFill>
            </a:endParaRPr>
          </a:p>
        </p:txBody>
      </p:sp>
      <p:sp>
        <p:nvSpPr>
          <p:cNvPr id="10" name="Title 1"/>
          <p:cNvSpPr txBox="1">
            <a:spLocks/>
          </p:cNvSpPr>
          <p:nvPr/>
        </p:nvSpPr>
        <p:spPr>
          <a:xfrm>
            <a:off x="274320" y="296897"/>
            <a:ext cx="4478550" cy="2627173"/>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t>Height as function of age</a:t>
            </a:r>
          </a:p>
        </p:txBody>
      </p:sp>
    </p:spTree>
    <p:extLst>
      <p:ext uri="{BB962C8B-B14F-4D97-AF65-F5344CB8AC3E}">
        <p14:creationId xmlns:p14="http://schemas.microsoft.com/office/powerpoint/2010/main" val="3726273507"/>
      </p:ext>
    </p:extLst>
  </p:cSld>
  <p:clrMapOvr>
    <a:masterClrMapping/>
  </p:clrMapOvr>
  <p:transition>
    <p:fade/>
  </p:transition>
</p:sld>
</file>

<file path=ppt/theme/theme1.xml><?xml version="1.0" encoding="utf-8"?>
<a:theme xmlns:a="http://schemas.openxmlformats.org/drawingml/2006/main" name="TFTemplate16X9">
  <a:themeElements>
    <a:clrScheme name="Custom 128">
      <a:dk1>
        <a:srgbClr val="525051"/>
      </a:dk1>
      <a:lt1>
        <a:srgbClr val="FFFFFF"/>
      </a:lt1>
      <a:dk2>
        <a:srgbClr val="00BCF2"/>
      </a:dk2>
      <a:lt2>
        <a:srgbClr val="A1A1A1"/>
      </a:lt2>
      <a:accent1>
        <a:srgbClr val="00B294"/>
      </a:accent1>
      <a:accent2>
        <a:srgbClr val="009E49"/>
      </a:accent2>
      <a:accent3>
        <a:srgbClr val="BAD80A"/>
      </a:accent3>
      <a:accent4>
        <a:srgbClr val="FFF100"/>
      </a:accent4>
      <a:accent5>
        <a:srgbClr val="FF8C00"/>
      </a:accent5>
      <a:accent6>
        <a:srgbClr val="EC008C"/>
      </a:accent6>
      <a:hlink>
        <a:srgbClr val="A1A1A1"/>
      </a:hlink>
      <a:folHlink>
        <a:srgbClr val="00188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R_Template_16x9" id="{09D7E618-0FA4-493D-B290-7A2E6215D746}" vid="{074D2BD1-8FEF-4AE1-A019-47AFC44A1372}"/>
    </a:ext>
  </a:extLst>
</a:theme>
</file>

<file path=ppt/theme/theme2.xml><?xml version="1.0" encoding="utf-8"?>
<a:theme xmlns:a="http://schemas.openxmlformats.org/drawingml/2006/main" name="3-30367_MSR Dark Blue Template 16x9">
  <a:themeElements>
    <a:clrScheme name="Custom 129">
      <a:dk1>
        <a:srgbClr val="002050"/>
      </a:dk1>
      <a:lt1>
        <a:srgbClr val="FFFFFF"/>
      </a:lt1>
      <a:dk2>
        <a:srgbClr val="525051"/>
      </a:dk2>
      <a:lt2>
        <a:srgbClr val="00BCF2"/>
      </a:lt2>
      <a:accent1>
        <a:srgbClr val="00B294"/>
      </a:accent1>
      <a:accent2>
        <a:srgbClr val="009E49"/>
      </a:accent2>
      <a:accent3>
        <a:srgbClr val="BAD80A"/>
      </a:accent3>
      <a:accent4>
        <a:srgbClr val="FFF100"/>
      </a:accent4>
      <a:accent5>
        <a:srgbClr val="FF8C00"/>
      </a:accent5>
      <a:accent6>
        <a:srgbClr val="EC008C"/>
      </a:accent6>
      <a:hlink>
        <a:srgbClr val="00BCF2"/>
      </a:hlink>
      <a:folHlink>
        <a:srgbClr val="00188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R_Template_16x9" id="{09D7E618-0FA4-493D-B290-7A2E6215D746}" vid="{25CC0F95-AC32-45F4-82DE-46A3C8B38701}"/>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AE191BF5D490314FB608A2EC79F271FE" ma:contentTypeVersion="1" ma:contentTypeDescription="Create a new document." ma:contentTypeScope="" ma:versionID="11ab8b5ef9dddaacad059f25af883992">
  <xsd:schema xmlns:xsd="http://www.w3.org/2001/XMLSchema" xmlns:xs="http://www.w3.org/2001/XMLSchema" xmlns:p="http://schemas.microsoft.com/office/2006/metadata/properties" xmlns:ns3="f760ca42-6bc8-4f0c-81d0-ac243bc76498" targetNamespace="http://schemas.microsoft.com/office/2006/metadata/properties" ma:root="true" ma:fieldsID="c6635b888e09e04d888f67dbf4ef6bc2" ns3:_="">
    <xsd:import namespace="f760ca42-6bc8-4f0c-81d0-ac243bc76498"/>
    <xsd:element name="properties">
      <xsd:complexType>
        <xsd:sequence>
          <xsd:element name="documentManagement">
            <xsd:complexType>
              <xsd:all>
                <xsd:element ref="ns3: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760ca42-6bc8-4f0c-81d0-ac243bc76498"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F990F116-B58F-4255-B05B-DA3808E0E5C6}">
  <ds:schemaRefs>
    <ds:schemaRef ds:uri="f760ca42-6bc8-4f0c-81d0-ac243bc76498"/>
    <ds:schemaRef ds:uri="http://purl.org/dc/terms/"/>
    <ds:schemaRef ds:uri="http://purl.org/dc/elements/1.1/"/>
    <ds:schemaRef ds:uri="http://schemas.microsoft.com/office/2006/documentManagement/types"/>
    <ds:schemaRef ds:uri="http://schemas.microsoft.com/office/2006/metadata/properties"/>
    <ds:schemaRef ds:uri="http://schemas.openxmlformats.org/package/2006/metadata/core-properties"/>
    <ds:schemaRef ds:uri="http://schemas.microsoft.com/office/infopath/2007/PartnerControls"/>
    <ds:schemaRef ds:uri="http://www.w3.org/XML/1998/namespace"/>
    <ds:schemaRef ds:uri="http://purl.org/dc/dcmitype/"/>
  </ds:schemaRefs>
</ds:datastoreItem>
</file>

<file path=customXml/itemProps3.xml><?xml version="1.0" encoding="utf-8"?>
<ds:datastoreItem xmlns:ds="http://schemas.openxmlformats.org/officeDocument/2006/customXml" ds:itemID="{28DBF54E-2C59-4782-B447-BE5CC4E6311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760ca42-6bc8-4f0c-81d0-ac243bc7649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TFTemplate16X9.potx</Template>
  <TotalTime>28148</TotalTime>
  <Words>7784</Words>
  <Application>Microsoft Office PowerPoint</Application>
  <PresentationFormat>Custom</PresentationFormat>
  <Paragraphs>514</Paragraphs>
  <Slides>47</Slides>
  <Notes>43</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47</vt:i4>
      </vt:variant>
    </vt:vector>
  </HeadingPairs>
  <TitlesOfParts>
    <vt:vector size="56" baseType="lpstr">
      <vt:lpstr>Arial</vt:lpstr>
      <vt:lpstr>Cambria Math</vt:lpstr>
      <vt:lpstr>Consolas</vt:lpstr>
      <vt:lpstr>Courier New</vt:lpstr>
      <vt:lpstr>Segoe UI</vt:lpstr>
      <vt:lpstr>Segoe UI Light</vt:lpstr>
      <vt:lpstr>Wingdings</vt:lpstr>
      <vt:lpstr>TFTemplate16X9</vt:lpstr>
      <vt:lpstr>3-30367_MSR Dark Blue Template 16x9</vt:lpstr>
      <vt:lpstr>Regression, Prediction and Classification </vt:lpstr>
      <vt:lpstr>Terminology</vt:lpstr>
      <vt:lpstr>Terminology cont. </vt:lpstr>
      <vt:lpstr>Estimating equations</vt:lpstr>
      <vt:lpstr>Example: coin flipping</vt:lpstr>
      <vt:lpstr>Linear regression</vt:lpstr>
      <vt:lpstr>How does this work intuitively? </vt:lpstr>
      <vt:lpstr>How does this work for inference? </vt:lpstr>
      <vt:lpstr>PowerPoint Presentation</vt:lpstr>
      <vt:lpstr>PowerPoint Presentation</vt:lpstr>
      <vt:lpstr>How would we estimate this relationship?</vt:lpstr>
      <vt:lpstr>Linear regression</vt:lpstr>
      <vt:lpstr>Linear regression</vt:lpstr>
      <vt:lpstr>Linear regression</vt:lpstr>
      <vt:lpstr>Visualizing in two dimensions</vt:lpstr>
      <vt:lpstr>Steps for linear regression</vt:lpstr>
      <vt:lpstr>Model prediction</vt:lpstr>
      <vt:lpstr>Model Fit</vt:lpstr>
      <vt:lpstr>Training vs. Test</vt:lpstr>
      <vt:lpstr>Why do we need training vs. test?</vt:lpstr>
      <vt:lpstr>Why do we need training vs. test?</vt:lpstr>
      <vt:lpstr>Training vs. test in practice</vt:lpstr>
      <vt:lpstr>R-squared</vt:lpstr>
      <vt:lpstr>Adjusted R-squared</vt:lpstr>
      <vt:lpstr>A “Fair” R-squared Measure</vt:lpstr>
      <vt:lpstr>Feature types</vt:lpstr>
      <vt:lpstr>Running Example: Orange Juice</vt:lpstr>
      <vt:lpstr>Data</vt:lpstr>
      <vt:lpstr>PowerPoint Presentation</vt:lpstr>
      <vt:lpstr>Estimating equations</vt:lpstr>
      <vt:lpstr>Interpretation of Coefficients</vt:lpstr>
      <vt:lpstr>Understand binary features</vt:lpstr>
      <vt:lpstr>Understand binary features</vt:lpstr>
      <vt:lpstr>Interaction terms</vt:lpstr>
      <vt:lpstr>Feature explosion </vt:lpstr>
      <vt:lpstr>Interpreting regression output</vt:lpstr>
      <vt:lpstr>Parametric vs. non-parametric regression</vt:lpstr>
      <vt:lpstr>Local averaging</vt:lpstr>
      <vt:lpstr>Local averaging vs. bins</vt:lpstr>
      <vt:lpstr>Kernels</vt:lpstr>
      <vt:lpstr>Bandwidths</vt:lpstr>
      <vt:lpstr>K-nearest neighbors</vt:lpstr>
      <vt:lpstr>Local polynomial regression</vt:lpstr>
      <vt:lpstr>Some examples</vt:lpstr>
      <vt:lpstr>Some examples</vt:lpstr>
      <vt:lpstr>Local polynomial in R locfit  install.packages(locfit) library(locfit)  Modeler needs to specify: bandwidth (or fraction of nearest neighbors), degree of the local polynomial  Contrast: in parametric regression, we had to write down a model  Aside: we’ll learn that non-parametric methods struggle in higher dimensions</vt:lpstr>
      <vt:lpstr>When to use each model?</vt:lpstr>
    </vt:vector>
  </TitlesOfParts>
  <Manager>&lt;Comms manager/speech writer&gt;</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TechFest 2014 Powerpoint template 16x9</dc:title>
  <dc:subject>Microsoft Research 2013</dc:subject>
  <dc:creator>&lt;Speaker Name&gt;</dc:creator>
  <cp:keywords/>
  <dc:description>Template by: Mitchell Derrey, Silver Fox Productions, Inc._x000d_
Formatting by: _x000d_
Audience Type: Internal/External</dc:description>
  <cp:lastModifiedBy>Jacob LaRiviere</cp:lastModifiedBy>
  <cp:revision>1180</cp:revision>
  <dcterms:created xsi:type="dcterms:W3CDTF">2012-05-22T07:38:31Z</dcterms:created>
  <dcterms:modified xsi:type="dcterms:W3CDTF">2017-06-20T12:46:18Z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0x010100AE191BF5D490314FB608A2EC79F271FE</vt:lpwstr>
  </property>
  <property fmtid="{D5CDD505-2E9C-101B-9397-08002B2CF9AE}" pid="3" name="Product">
    <vt:lpwstr/>
  </property>
  <property fmtid="{D5CDD505-2E9C-101B-9397-08002B2CF9AE}" pid="4" name="Event1">
    <vt:lpwstr>217;#Unassigned|e51362f4-782c-41a8-bb7b-e0cfc8669933</vt:lpwstr>
  </property>
  <property fmtid="{D5CDD505-2E9C-101B-9397-08002B2CF9AE}" pid="5" name="Audience">
    <vt:lpwstr/>
  </property>
  <property fmtid="{D5CDD505-2E9C-101B-9397-08002B2CF9AE}" pid="6" name="IsMyDocuments">
    <vt:bool>true</vt:bool>
  </property>
</Properties>
</file>